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1"/>
  </p:notesMasterIdLst>
  <p:handoutMasterIdLst>
    <p:handoutMasterId r:id="rId22"/>
  </p:handoutMasterIdLst>
  <p:sldIdLst>
    <p:sldId id="291" r:id="rId4"/>
    <p:sldId id="265" r:id="rId5"/>
    <p:sldId id="280" r:id="rId6"/>
    <p:sldId id="293" r:id="rId7"/>
    <p:sldId id="295" r:id="rId8"/>
    <p:sldId id="300" r:id="rId9"/>
    <p:sldId id="272" r:id="rId10"/>
    <p:sldId id="301" r:id="rId11"/>
    <p:sldId id="302" r:id="rId12"/>
    <p:sldId id="296" r:id="rId13"/>
    <p:sldId id="303" r:id="rId14"/>
    <p:sldId id="305" r:id="rId15"/>
    <p:sldId id="306" r:id="rId16"/>
    <p:sldId id="297" r:id="rId17"/>
    <p:sldId id="298" r:id="rId18"/>
    <p:sldId id="307" r:id="rId19"/>
    <p:sldId id="299" r:id="rId20"/>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C11"/>
    <a:srgbClr val="17CFA5"/>
    <a:srgbClr val="D15A49"/>
    <a:srgbClr val="2EBCC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C36333-9D6F-4291-B4C9-609E4085E62B}" v="16" dt="2024-04-19T06:10:12.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163" autoAdjust="0"/>
  </p:normalViewPr>
  <p:slideViewPr>
    <p:cSldViewPr>
      <p:cViewPr varScale="1">
        <p:scale>
          <a:sx n="87" d="100"/>
          <a:sy n="87" d="100"/>
        </p:scale>
        <p:origin x="67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2949575" cy="49847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6041" y="4"/>
            <a:ext cx="2949575" cy="498475"/>
          </a:xfrm>
          <a:prstGeom prst="rect">
            <a:avLst/>
          </a:prstGeom>
        </p:spPr>
        <p:txBody>
          <a:bodyPr vert="horz" lIns="91440" tIns="45720" rIns="91440" bIns="45720" rtlCol="0"/>
          <a:lstStyle>
            <a:lvl1pPr algn="r">
              <a:defRPr sz="1200"/>
            </a:lvl1pPr>
          </a:lstStyle>
          <a:p>
            <a:fld id="{FB107F89-AA58-4091-A43B-FC9B2D3C2C2C}" type="datetimeFigureOut">
              <a:rPr lang="en-NZ" smtClean="0"/>
              <a:t>19/04/2024</a:t>
            </a:fld>
            <a:endParaRPr lang="en-NZ"/>
          </a:p>
        </p:txBody>
      </p:sp>
      <p:sp>
        <p:nvSpPr>
          <p:cNvPr id="4" name="Footer Placeholder 3"/>
          <p:cNvSpPr>
            <a:spLocks noGrp="1"/>
          </p:cNvSpPr>
          <p:nvPr>
            <p:ph type="ftr" sz="quarter" idx="2"/>
          </p:nvPr>
        </p:nvSpPr>
        <p:spPr>
          <a:xfrm>
            <a:off x="3" y="9440866"/>
            <a:ext cx="2949575" cy="49847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6041" y="9440866"/>
            <a:ext cx="2949575" cy="498475"/>
          </a:xfrm>
          <a:prstGeom prst="rect">
            <a:avLst/>
          </a:prstGeom>
        </p:spPr>
        <p:txBody>
          <a:bodyPr vert="horz" lIns="91440" tIns="45720" rIns="91440" bIns="45720" rtlCol="0" anchor="b"/>
          <a:lstStyle>
            <a:lvl1pPr algn="r">
              <a:defRPr sz="1200"/>
            </a:lvl1pPr>
          </a:lstStyle>
          <a:p>
            <a:fld id="{94EDA525-7547-4C67-AA82-4391F65ACA93}" type="slidenum">
              <a:rPr lang="en-NZ" smtClean="0"/>
              <a:t>‹#›</a:t>
            </a:fld>
            <a:endParaRPr lang="en-NZ"/>
          </a:p>
        </p:txBody>
      </p:sp>
    </p:spTree>
    <p:extLst>
      <p:ext uri="{BB962C8B-B14F-4D97-AF65-F5344CB8AC3E}">
        <p14:creationId xmlns:p14="http://schemas.microsoft.com/office/powerpoint/2010/main" val="1850503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9787"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41" y="1"/>
            <a:ext cx="2949787" cy="496967"/>
          </a:xfrm>
          <a:prstGeom prst="rect">
            <a:avLst/>
          </a:prstGeom>
        </p:spPr>
        <p:txBody>
          <a:bodyPr vert="horz" lIns="91440" tIns="45720" rIns="91440" bIns="45720" rtlCol="0"/>
          <a:lstStyle>
            <a:lvl1pPr algn="r">
              <a:defRPr sz="1200"/>
            </a:lvl1pPr>
          </a:lstStyle>
          <a:p>
            <a:fld id="{A3C346F3-65B1-43CD-90B3-76F882C5CD9E}" type="datetimeFigureOut">
              <a:rPr lang="en-NZ" smtClean="0"/>
              <a:t>19/04/2024</a:t>
            </a:fld>
            <a:endParaRPr lang="en-NZ"/>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3" y="9440646"/>
            <a:ext cx="2949787" cy="49696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41" y="9440646"/>
            <a:ext cx="2949787" cy="496967"/>
          </a:xfrm>
          <a:prstGeom prst="rect">
            <a:avLst/>
          </a:prstGeom>
        </p:spPr>
        <p:txBody>
          <a:bodyPr vert="horz" lIns="91440" tIns="45720" rIns="91440" bIns="45720" rtlCol="0" anchor="b"/>
          <a:lstStyle>
            <a:lvl1pPr algn="r">
              <a:defRPr sz="1200"/>
            </a:lvl1pPr>
          </a:lstStyle>
          <a:p>
            <a:fld id="{A0B6B553-92E4-4541-A5C4-325F5D05158F}" type="slidenum">
              <a:rPr lang="en-NZ" smtClean="0"/>
              <a:t>‹#›</a:t>
            </a:fld>
            <a:endParaRPr lang="en-NZ"/>
          </a:p>
        </p:txBody>
      </p:sp>
    </p:spTree>
    <p:extLst>
      <p:ext uri="{BB962C8B-B14F-4D97-AF65-F5344CB8AC3E}">
        <p14:creationId xmlns:p14="http://schemas.microsoft.com/office/powerpoint/2010/main" val="192813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0B6B553-92E4-4541-A5C4-325F5D05158F}" type="slidenum">
              <a:rPr lang="en-NZ" smtClean="0"/>
              <a:t>1</a:t>
            </a:fld>
            <a:endParaRPr lang="en-NZ"/>
          </a:p>
        </p:txBody>
      </p:sp>
    </p:spTree>
    <p:extLst>
      <p:ext uri="{BB962C8B-B14F-4D97-AF65-F5344CB8AC3E}">
        <p14:creationId xmlns:p14="http://schemas.microsoft.com/office/powerpoint/2010/main" val="2998638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0B6B553-92E4-4541-A5C4-325F5D05158F}" type="slidenum">
              <a:rPr lang="en-NZ" smtClean="0"/>
              <a:t>10</a:t>
            </a:fld>
            <a:endParaRPr lang="en-NZ"/>
          </a:p>
        </p:txBody>
      </p:sp>
    </p:spTree>
    <p:extLst>
      <p:ext uri="{BB962C8B-B14F-4D97-AF65-F5344CB8AC3E}">
        <p14:creationId xmlns:p14="http://schemas.microsoft.com/office/powerpoint/2010/main" val="2486261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0B6B553-92E4-4541-A5C4-325F5D05158F}" type="slidenum">
              <a:rPr lang="en-NZ" smtClean="0"/>
              <a:t>11</a:t>
            </a:fld>
            <a:endParaRPr lang="en-NZ"/>
          </a:p>
        </p:txBody>
      </p:sp>
    </p:spTree>
    <p:extLst>
      <p:ext uri="{BB962C8B-B14F-4D97-AF65-F5344CB8AC3E}">
        <p14:creationId xmlns:p14="http://schemas.microsoft.com/office/powerpoint/2010/main" val="1613343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0B6B553-92E4-4541-A5C4-325F5D05158F}" type="slidenum">
              <a:rPr lang="en-NZ" smtClean="0"/>
              <a:t>12</a:t>
            </a:fld>
            <a:endParaRPr lang="en-NZ"/>
          </a:p>
        </p:txBody>
      </p:sp>
    </p:spTree>
    <p:extLst>
      <p:ext uri="{BB962C8B-B14F-4D97-AF65-F5344CB8AC3E}">
        <p14:creationId xmlns:p14="http://schemas.microsoft.com/office/powerpoint/2010/main" val="3807398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0B6B553-92E4-4541-A5C4-325F5D05158F}" type="slidenum">
              <a:rPr lang="en-NZ" smtClean="0"/>
              <a:t>13</a:t>
            </a:fld>
            <a:endParaRPr lang="en-NZ"/>
          </a:p>
        </p:txBody>
      </p:sp>
    </p:spTree>
    <p:extLst>
      <p:ext uri="{BB962C8B-B14F-4D97-AF65-F5344CB8AC3E}">
        <p14:creationId xmlns:p14="http://schemas.microsoft.com/office/powerpoint/2010/main" val="146534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0B6B553-92E4-4541-A5C4-325F5D05158F}" type="slidenum">
              <a:rPr lang="en-NZ" smtClean="0"/>
              <a:t>14</a:t>
            </a:fld>
            <a:endParaRPr lang="en-NZ"/>
          </a:p>
        </p:txBody>
      </p:sp>
    </p:spTree>
    <p:extLst>
      <p:ext uri="{BB962C8B-B14F-4D97-AF65-F5344CB8AC3E}">
        <p14:creationId xmlns:p14="http://schemas.microsoft.com/office/powerpoint/2010/main" val="1724449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0B6B553-92E4-4541-A5C4-325F5D05158F}" type="slidenum">
              <a:rPr lang="en-NZ" smtClean="0"/>
              <a:t>15</a:t>
            </a:fld>
            <a:endParaRPr lang="en-NZ"/>
          </a:p>
        </p:txBody>
      </p:sp>
    </p:spTree>
    <p:extLst>
      <p:ext uri="{BB962C8B-B14F-4D97-AF65-F5344CB8AC3E}">
        <p14:creationId xmlns:p14="http://schemas.microsoft.com/office/powerpoint/2010/main" val="2687441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0B6B553-92E4-4541-A5C4-325F5D05158F}" type="slidenum">
              <a:rPr lang="en-NZ" smtClean="0"/>
              <a:t>16</a:t>
            </a:fld>
            <a:endParaRPr lang="en-NZ"/>
          </a:p>
        </p:txBody>
      </p:sp>
    </p:spTree>
    <p:extLst>
      <p:ext uri="{BB962C8B-B14F-4D97-AF65-F5344CB8AC3E}">
        <p14:creationId xmlns:p14="http://schemas.microsoft.com/office/powerpoint/2010/main" val="2351559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0B6B553-92E4-4541-A5C4-325F5D05158F}" type="slidenum">
              <a:rPr lang="en-NZ" smtClean="0"/>
              <a:t>17</a:t>
            </a:fld>
            <a:endParaRPr lang="en-NZ"/>
          </a:p>
        </p:txBody>
      </p:sp>
    </p:spTree>
    <p:extLst>
      <p:ext uri="{BB962C8B-B14F-4D97-AF65-F5344CB8AC3E}">
        <p14:creationId xmlns:p14="http://schemas.microsoft.com/office/powerpoint/2010/main" val="37797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0B6B553-92E4-4541-A5C4-325F5D05158F}" type="slidenum">
              <a:rPr lang="en-NZ" smtClean="0"/>
              <a:t>2</a:t>
            </a:fld>
            <a:endParaRPr lang="en-NZ"/>
          </a:p>
        </p:txBody>
      </p:sp>
    </p:spTree>
    <p:extLst>
      <p:ext uri="{BB962C8B-B14F-4D97-AF65-F5344CB8AC3E}">
        <p14:creationId xmlns:p14="http://schemas.microsoft.com/office/powerpoint/2010/main" val="2190953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A0B6B553-92E4-4541-A5C4-325F5D05158F}" type="slidenum">
              <a:rPr lang="en-NZ" smtClean="0"/>
              <a:t>3</a:t>
            </a:fld>
            <a:endParaRPr lang="en-NZ"/>
          </a:p>
        </p:txBody>
      </p:sp>
    </p:spTree>
    <p:extLst>
      <p:ext uri="{BB962C8B-B14F-4D97-AF65-F5344CB8AC3E}">
        <p14:creationId xmlns:p14="http://schemas.microsoft.com/office/powerpoint/2010/main" val="3446168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0B6B553-92E4-4541-A5C4-325F5D05158F}" type="slidenum">
              <a:rPr lang="en-NZ" smtClean="0"/>
              <a:t>4</a:t>
            </a:fld>
            <a:endParaRPr lang="en-NZ"/>
          </a:p>
        </p:txBody>
      </p:sp>
    </p:spTree>
    <p:extLst>
      <p:ext uri="{BB962C8B-B14F-4D97-AF65-F5344CB8AC3E}">
        <p14:creationId xmlns:p14="http://schemas.microsoft.com/office/powerpoint/2010/main" val="214703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0B6B553-92E4-4541-A5C4-325F5D05158F}" type="slidenum">
              <a:rPr lang="en-NZ" smtClean="0"/>
              <a:t>5</a:t>
            </a:fld>
            <a:endParaRPr lang="en-NZ"/>
          </a:p>
        </p:txBody>
      </p:sp>
    </p:spTree>
    <p:extLst>
      <p:ext uri="{BB962C8B-B14F-4D97-AF65-F5344CB8AC3E}">
        <p14:creationId xmlns:p14="http://schemas.microsoft.com/office/powerpoint/2010/main" val="124551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0B6B553-92E4-4541-A5C4-325F5D05158F}" type="slidenum">
              <a:rPr lang="en-NZ" smtClean="0"/>
              <a:t>6</a:t>
            </a:fld>
            <a:endParaRPr lang="en-NZ"/>
          </a:p>
        </p:txBody>
      </p:sp>
    </p:spTree>
    <p:extLst>
      <p:ext uri="{BB962C8B-B14F-4D97-AF65-F5344CB8AC3E}">
        <p14:creationId xmlns:p14="http://schemas.microsoft.com/office/powerpoint/2010/main" val="122462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0B6B553-92E4-4541-A5C4-325F5D05158F}" type="slidenum">
              <a:rPr lang="en-NZ" smtClean="0"/>
              <a:t>7</a:t>
            </a:fld>
            <a:endParaRPr lang="en-NZ"/>
          </a:p>
        </p:txBody>
      </p:sp>
    </p:spTree>
    <p:extLst>
      <p:ext uri="{BB962C8B-B14F-4D97-AF65-F5344CB8AC3E}">
        <p14:creationId xmlns:p14="http://schemas.microsoft.com/office/powerpoint/2010/main" val="1294465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0B6B553-92E4-4541-A5C4-325F5D05158F}" type="slidenum">
              <a:rPr lang="en-NZ" smtClean="0"/>
              <a:t>8</a:t>
            </a:fld>
            <a:endParaRPr lang="en-NZ"/>
          </a:p>
        </p:txBody>
      </p:sp>
    </p:spTree>
    <p:extLst>
      <p:ext uri="{BB962C8B-B14F-4D97-AF65-F5344CB8AC3E}">
        <p14:creationId xmlns:p14="http://schemas.microsoft.com/office/powerpoint/2010/main" val="1737080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0B6B553-92E4-4541-A5C4-325F5D05158F}" type="slidenum">
              <a:rPr lang="en-NZ" smtClean="0"/>
              <a:t>9</a:t>
            </a:fld>
            <a:endParaRPr lang="en-NZ"/>
          </a:p>
        </p:txBody>
      </p:sp>
    </p:spTree>
    <p:extLst>
      <p:ext uri="{BB962C8B-B14F-4D97-AF65-F5344CB8AC3E}">
        <p14:creationId xmlns:p14="http://schemas.microsoft.com/office/powerpoint/2010/main" val="3236652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E60E7CCC-2F78-4804-9A97-9F0429E074B6}" type="datetimeFigureOut">
              <a:rPr lang="en-NZ" smtClean="0"/>
              <a:t>19/04/2024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FE014AF-B24F-4F4C-8A2E-B639093889A5}" type="slidenum">
              <a:rPr lang="en-NZ" smtClean="0"/>
              <a:t>‹#›</a:t>
            </a:fld>
            <a:endParaRPr lang="en-NZ"/>
          </a:p>
        </p:txBody>
      </p:sp>
    </p:spTree>
    <p:extLst>
      <p:ext uri="{BB962C8B-B14F-4D97-AF65-F5344CB8AC3E}">
        <p14:creationId xmlns:p14="http://schemas.microsoft.com/office/powerpoint/2010/main" val="4008211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E60E7CCC-2F78-4804-9A97-9F0429E074B6}" type="datetimeFigureOut">
              <a:rPr lang="en-NZ" smtClean="0"/>
              <a:t>19/04/2024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FE014AF-B24F-4F4C-8A2E-B639093889A5}" type="slidenum">
              <a:rPr lang="en-NZ" smtClean="0"/>
              <a:t>‹#›</a:t>
            </a:fld>
            <a:endParaRPr lang="en-NZ"/>
          </a:p>
        </p:txBody>
      </p:sp>
    </p:spTree>
    <p:extLst>
      <p:ext uri="{BB962C8B-B14F-4D97-AF65-F5344CB8AC3E}">
        <p14:creationId xmlns:p14="http://schemas.microsoft.com/office/powerpoint/2010/main" val="20915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E60E7CCC-2F78-4804-9A97-9F0429E074B6}" type="datetimeFigureOut">
              <a:rPr lang="en-NZ" smtClean="0"/>
              <a:t>19/04/2024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FE014AF-B24F-4F4C-8A2E-B639093889A5}" type="slidenum">
              <a:rPr lang="en-NZ" smtClean="0"/>
              <a:t>‹#›</a:t>
            </a:fld>
            <a:endParaRPr lang="en-NZ"/>
          </a:p>
        </p:txBody>
      </p:sp>
    </p:spTree>
    <p:extLst>
      <p:ext uri="{BB962C8B-B14F-4D97-AF65-F5344CB8AC3E}">
        <p14:creationId xmlns:p14="http://schemas.microsoft.com/office/powerpoint/2010/main" val="349646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E60E7CCC-2F78-4804-9A97-9F0429E074B6}" type="datetimeFigureOut">
              <a:rPr lang="en-NZ" smtClean="0"/>
              <a:t>19/04/2024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FE014AF-B24F-4F4C-8A2E-B639093889A5}" type="slidenum">
              <a:rPr lang="en-NZ" smtClean="0"/>
              <a:t>‹#›</a:t>
            </a:fld>
            <a:endParaRPr lang="en-NZ"/>
          </a:p>
        </p:txBody>
      </p:sp>
    </p:spTree>
    <p:extLst>
      <p:ext uri="{BB962C8B-B14F-4D97-AF65-F5344CB8AC3E}">
        <p14:creationId xmlns:p14="http://schemas.microsoft.com/office/powerpoint/2010/main" val="1281664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0E7CCC-2F78-4804-9A97-9F0429E074B6}" type="datetimeFigureOut">
              <a:rPr lang="en-NZ" smtClean="0"/>
              <a:t>19/04/2024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FE014AF-B24F-4F4C-8A2E-B639093889A5}" type="slidenum">
              <a:rPr lang="en-NZ" smtClean="0"/>
              <a:t>‹#›</a:t>
            </a:fld>
            <a:endParaRPr lang="en-NZ"/>
          </a:p>
        </p:txBody>
      </p:sp>
    </p:spTree>
    <p:extLst>
      <p:ext uri="{BB962C8B-B14F-4D97-AF65-F5344CB8AC3E}">
        <p14:creationId xmlns:p14="http://schemas.microsoft.com/office/powerpoint/2010/main" val="87910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E60E7CCC-2F78-4804-9A97-9F0429E074B6}" type="datetimeFigureOut">
              <a:rPr lang="en-NZ" smtClean="0"/>
              <a:t>19/04/2024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FE014AF-B24F-4F4C-8A2E-B639093889A5}" type="slidenum">
              <a:rPr lang="en-NZ" smtClean="0"/>
              <a:t>‹#›</a:t>
            </a:fld>
            <a:endParaRPr lang="en-NZ"/>
          </a:p>
        </p:txBody>
      </p:sp>
    </p:spTree>
    <p:extLst>
      <p:ext uri="{BB962C8B-B14F-4D97-AF65-F5344CB8AC3E}">
        <p14:creationId xmlns:p14="http://schemas.microsoft.com/office/powerpoint/2010/main" val="1964667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E60E7CCC-2F78-4804-9A97-9F0429E074B6}" type="datetimeFigureOut">
              <a:rPr lang="en-NZ" smtClean="0"/>
              <a:t>19/04/2024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FE014AF-B24F-4F4C-8A2E-B639093889A5}" type="slidenum">
              <a:rPr lang="en-NZ" smtClean="0"/>
              <a:t>‹#›</a:t>
            </a:fld>
            <a:endParaRPr lang="en-NZ"/>
          </a:p>
        </p:txBody>
      </p:sp>
    </p:spTree>
    <p:extLst>
      <p:ext uri="{BB962C8B-B14F-4D97-AF65-F5344CB8AC3E}">
        <p14:creationId xmlns:p14="http://schemas.microsoft.com/office/powerpoint/2010/main" val="21453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E60E7CCC-2F78-4804-9A97-9F0429E074B6}" type="datetimeFigureOut">
              <a:rPr lang="en-NZ" smtClean="0"/>
              <a:t>19/04/2024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FE014AF-B24F-4F4C-8A2E-B639093889A5}" type="slidenum">
              <a:rPr lang="en-NZ" smtClean="0"/>
              <a:t>‹#›</a:t>
            </a:fld>
            <a:endParaRPr lang="en-NZ"/>
          </a:p>
        </p:txBody>
      </p:sp>
    </p:spTree>
    <p:extLst>
      <p:ext uri="{BB962C8B-B14F-4D97-AF65-F5344CB8AC3E}">
        <p14:creationId xmlns:p14="http://schemas.microsoft.com/office/powerpoint/2010/main" val="74026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0E7CCC-2F78-4804-9A97-9F0429E074B6}" type="datetimeFigureOut">
              <a:rPr lang="en-NZ" smtClean="0"/>
              <a:t>19/04/2024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FE014AF-B24F-4F4C-8A2E-B639093889A5}" type="slidenum">
              <a:rPr lang="en-NZ" smtClean="0"/>
              <a:t>‹#›</a:t>
            </a:fld>
            <a:endParaRPr lang="en-NZ"/>
          </a:p>
        </p:txBody>
      </p:sp>
    </p:spTree>
    <p:extLst>
      <p:ext uri="{BB962C8B-B14F-4D97-AF65-F5344CB8AC3E}">
        <p14:creationId xmlns:p14="http://schemas.microsoft.com/office/powerpoint/2010/main" val="3896178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0E7CCC-2F78-4804-9A97-9F0429E074B6}" type="datetimeFigureOut">
              <a:rPr lang="en-NZ" smtClean="0"/>
              <a:t>19/04/2024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FE014AF-B24F-4F4C-8A2E-B639093889A5}" type="slidenum">
              <a:rPr lang="en-NZ" smtClean="0"/>
              <a:t>‹#›</a:t>
            </a:fld>
            <a:endParaRPr lang="en-NZ"/>
          </a:p>
        </p:txBody>
      </p:sp>
    </p:spTree>
    <p:extLst>
      <p:ext uri="{BB962C8B-B14F-4D97-AF65-F5344CB8AC3E}">
        <p14:creationId xmlns:p14="http://schemas.microsoft.com/office/powerpoint/2010/main" val="16891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0E7CCC-2F78-4804-9A97-9F0429E074B6}" type="datetimeFigureOut">
              <a:rPr lang="en-NZ" smtClean="0"/>
              <a:t>19/04/2024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FE014AF-B24F-4F4C-8A2E-B639093889A5}" type="slidenum">
              <a:rPr lang="en-NZ" smtClean="0"/>
              <a:t>‹#›</a:t>
            </a:fld>
            <a:endParaRPr lang="en-NZ"/>
          </a:p>
        </p:txBody>
      </p:sp>
    </p:spTree>
    <p:extLst>
      <p:ext uri="{BB962C8B-B14F-4D97-AF65-F5344CB8AC3E}">
        <p14:creationId xmlns:p14="http://schemas.microsoft.com/office/powerpoint/2010/main" val="2978621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0E7CCC-2F78-4804-9A97-9F0429E074B6}" type="datetimeFigureOut">
              <a:rPr lang="en-NZ" smtClean="0"/>
              <a:t>19/04/2024</a:t>
            </a:fld>
            <a:endParaRPr lang="en-NZ"/>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014AF-B24F-4F4C-8A2E-B639093889A5}" type="slidenum">
              <a:rPr lang="en-NZ" smtClean="0"/>
              <a:t>‹#›</a:t>
            </a:fld>
            <a:endParaRPr lang="en-NZ"/>
          </a:p>
        </p:txBody>
      </p:sp>
    </p:spTree>
    <p:extLst>
      <p:ext uri="{BB962C8B-B14F-4D97-AF65-F5344CB8AC3E}">
        <p14:creationId xmlns:p14="http://schemas.microsoft.com/office/powerpoint/2010/main" val="2836940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l="-6000" r="-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520632" y="476673"/>
            <a:ext cx="6807616" cy="5400601"/>
            <a:chOff x="5953" y="529892"/>
            <a:chExt cx="4813313" cy="5759787"/>
          </a:xfrm>
        </p:grpSpPr>
        <p:sp>
          <p:nvSpPr>
            <p:cNvPr id="4" name="Rectangle 3"/>
            <p:cNvSpPr/>
            <p:nvPr/>
          </p:nvSpPr>
          <p:spPr>
            <a:xfrm>
              <a:off x="5953" y="529892"/>
              <a:ext cx="4811614" cy="5616624"/>
            </a:xfrm>
            <a:prstGeom prst="rect">
              <a:avLst/>
            </a:pr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a:p>
          </p:txBody>
        </p:sp>
        <p:grpSp>
          <p:nvGrpSpPr>
            <p:cNvPr id="2" name="Group 1"/>
            <p:cNvGrpSpPr/>
            <p:nvPr/>
          </p:nvGrpSpPr>
          <p:grpSpPr>
            <a:xfrm>
              <a:off x="5953" y="6145663"/>
              <a:ext cx="4813313" cy="144016"/>
              <a:chOff x="5953" y="6145663"/>
              <a:chExt cx="4813313" cy="144016"/>
            </a:xfrm>
          </p:grpSpPr>
          <p:sp>
            <p:nvSpPr>
              <p:cNvPr id="7" name="Rectangle 6"/>
              <p:cNvSpPr/>
              <p:nvPr/>
            </p:nvSpPr>
            <p:spPr>
              <a:xfrm>
                <a:off x="5953" y="6145663"/>
                <a:ext cx="1202400" cy="144016"/>
              </a:xfrm>
              <a:prstGeom prst="rect">
                <a:avLst/>
              </a:prstGeom>
              <a:solidFill>
                <a:srgbClr val="17CFA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1209360" y="6145663"/>
                <a:ext cx="1202400" cy="144016"/>
              </a:xfrm>
              <a:prstGeom prst="rect">
                <a:avLst/>
              </a:prstGeom>
              <a:solidFill>
                <a:srgbClr val="2EBCC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2411761" y="6145663"/>
                <a:ext cx="1202400" cy="144015"/>
              </a:xfrm>
              <a:prstGeom prst="rect">
                <a:avLst/>
              </a:prstGeom>
              <a:solidFill>
                <a:srgbClr val="F5BC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3612459" y="6145663"/>
                <a:ext cx="1206807" cy="144016"/>
              </a:xfrm>
              <a:prstGeom prst="rect">
                <a:avLst/>
              </a:prstGeom>
              <a:solidFill>
                <a:srgbClr val="D15A4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sp>
        <p:nvSpPr>
          <p:cNvPr id="14" name="TextBox 13">
            <a:extLst>
              <a:ext uri="{FF2B5EF4-FFF2-40B4-BE49-F238E27FC236}">
                <a16:creationId xmlns:a16="http://schemas.microsoft.com/office/drawing/2014/main" id="{DD5BA608-E9A1-4C72-81EE-3EB6553ED3F5}"/>
              </a:ext>
            </a:extLst>
          </p:cNvPr>
          <p:cNvSpPr txBox="1"/>
          <p:nvPr/>
        </p:nvSpPr>
        <p:spPr>
          <a:xfrm>
            <a:off x="1671992" y="1109784"/>
            <a:ext cx="6296216" cy="2123658"/>
          </a:xfrm>
          <a:prstGeom prst="rect">
            <a:avLst/>
          </a:prstGeom>
          <a:noFill/>
        </p:spPr>
        <p:txBody>
          <a:bodyPr wrap="square" rtlCol="0">
            <a:spAutoFit/>
          </a:bodyPr>
          <a:lstStyle/>
          <a:p>
            <a:r>
              <a:rPr lang="en-NZ" sz="4400" b="1" dirty="0">
                <a:solidFill>
                  <a:schemeClr val="bg1"/>
                </a:solidFill>
                <a:latin typeface="+mj-lt"/>
                <a:ea typeface="Open Sans Semibold" panose="020B0706030804020204" pitchFamily="34" charset="0"/>
                <a:cs typeface="Open Sans Semibold" panose="020B0706030804020204" pitchFamily="34" charset="0"/>
              </a:rPr>
              <a:t>Wellbeing budgeting: the Aotearoa New Zealand experience</a:t>
            </a:r>
          </a:p>
        </p:txBody>
      </p:sp>
      <p:sp>
        <p:nvSpPr>
          <p:cNvPr id="15" name="TextBox 14">
            <a:extLst>
              <a:ext uri="{FF2B5EF4-FFF2-40B4-BE49-F238E27FC236}">
                <a16:creationId xmlns:a16="http://schemas.microsoft.com/office/drawing/2014/main" id="{EE25557A-8255-4D17-9E21-B2EB6131E70A}"/>
              </a:ext>
            </a:extLst>
          </p:cNvPr>
          <p:cNvSpPr txBox="1"/>
          <p:nvPr/>
        </p:nvSpPr>
        <p:spPr>
          <a:xfrm>
            <a:off x="1696239" y="3734670"/>
            <a:ext cx="3701951" cy="646331"/>
          </a:xfrm>
          <a:prstGeom prst="rect">
            <a:avLst/>
          </a:prstGeom>
          <a:noFill/>
        </p:spPr>
        <p:txBody>
          <a:bodyPr wrap="square" rtlCol="0">
            <a:spAutoFit/>
          </a:bodyPr>
          <a:lstStyle/>
          <a:p>
            <a:r>
              <a:rPr lang="en-NZ" b="1" dirty="0">
                <a:solidFill>
                  <a:schemeClr val="bg1"/>
                </a:solidFill>
                <a:ea typeface="Open Sans Semibold" panose="020B0706030804020204" pitchFamily="34" charset="0"/>
                <a:cs typeface="Open Sans Semibold" panose="020B0706030804020204" pitchFamily="34" charset="0"/>
              </a:rPr>
              <a:t>Hon Dr Deborah Russell</a:t>
            </a:r>
            <a:br>
              <a:rPr lang="en-NZ" b="1" dirty="0">
                <a:solidFill>
                  <a:schemeClr val="bg1"/>
                </a:solidFill>
                <a:ea typeface="Open Sans Semibold" panose="020B0706030804020204" pitchFamily="34" charset="0"/>
                <a:cs typeface="Open Sans Semibold" panose="020B0706030804020204" pitchFamily="34" charset="0"/>
              </a:rPr>
            </a:br>
            <a:r>
              <a:rPr lang="en-NZ" b="1" dirty="0">
                <a:solidFill>
                  <a:schemeClr val="bg1"/>
                </a:solidFill>
                <a:ea typeface="Open Sans Semibold" panose="020B0706030804020204" pitchFamily="34" charset="0"/>
                <a:cs typeface="Open Sans Semibold" panose="020B0706030804020204" pitchFamily="34" charset="0"/>
              </a:rPr>
              <a:t>Labour Member of Parliament</a:t>
            </a:r>
            <a:endParaRPr lang="en-NZ" dirty="0">
              <a:solidFill>
                <a:schemeClr val="bg1"/>
              </a:solidFill>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46765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695400" y="548680"/>
            <a:ext cx="11017224" cy="6048672"/>
          </a:xfrm>
          <a:prstGeom prst="rect">
            <a:avLst/>
          </a:prstGeom>
          <a:solidFill>
            <a:srgbClr val="000000">
              <a:alpha val="85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a:p>
        </p:txBody>
      </p:sp>
      <p:sp>
        <p:nvSpPr>
          <p:cNvPr id="3" name="TextBox 2"/>
          <p:cNvSpPr txBox="1"/>
          <p:nvPr/>
        </p:nvSpPr>
        <p:spPr>
          <a:xfrm>
            <a:off x="1761454" y="1877910"/>
            <a:ext cx="8781330" cy="3539430"/>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NZ"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Traditional process</a:t>
            </a:r>
          </a:p>
          <a:p>
            <a:pPr marL="742950" lvl="1" indent="-285750">
              <a:spcBef>
                <a:spcPts val="1200"/>
              </a:spcBef>
              <a:buFont typeface="Arial" panose="020B0604020202020204" pitchFamily="34" charset="0"/>
              <a:buChar char="•"/>
            </a:pPr>
            <a:r>
              <a:rPr lang="en-NZ"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Cabinet agrees to broad priorities</a:t>
            </a:r>
          </a:p>
          <a:p>
            <a:pPr marL="742950" lvl="1" indent="-285750">
              <a:spcBef>
                <a:spcPts val="1200"/>
              </a:spcBef>
              <a:buFont typeface="Arial" panose="020B0604020202020204" pitchFamily="34" charset="0"/>
              <a:buChar char="•"/>
            </a:pPr>
            <a:r>
              <a:rPr lang="en-NZ"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Ministers and agencies develop initiatives</a:t>
            </a:r>
          </a:p>
          <a:p>
            <a:pPr marL="742950" lvl="1" indent="-285750">
              <a:spcBef>
                <a:spcPts val="1200"/>
              </a:spcBef>
              <a:buFont typeface="Arial" panose="020B0604020202020204" pitchFamily="34" charset="0"/>
              <a:buChar char="•"/>
            </a:pPr>
            <a:r>
              <a:rPr lang="en-NZ"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Treasury assesses initiatives with a focus on value for money and strategic alignment</a:t>
            </a:r>
          </a:p>
          <a:p>
            <a:pPr marL="742950" lvl="1" indent="-285750">
              <a:spcBef>
                <a:spcPts val="1200"/>
              </a:spcBef>
              <a:buFont typeface="Arial" panose="020B0604020202020204" pitchFamily="34" charset="0"/>
              <a:buChar char="•"/>
            </a:pPr>
            <a:r>
              <a:rPr lang="en-NZ"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Cabinet agrees to a final package</a:t>
            </a:r>
          </a:p>
          <a:p>
            <a:pPr marL="742950" lvl="1" indent="-285750">
              <a:spcBef>
                <a:spcPts val="1200"/>
              </a:spcBef>
              <a:buFont typeface="Arial" panose="020B0604020202020204" pitchFamily="34" charset="0"/>
              <a:buChar char="•"/>
            </a:pPr>
            <a:r>
              <a:rPr lang="en-NZ"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Budget documents present the final package</a:t>
            </a:r>
          </a:p>
          <a:p>
            <a:pPr lvl="1">
              <a:spcBef>
                <a:spcPts val="1200"/>
              </a:spcBef>
            </a:pPr>
            <a:endParaRPr lang="en-NZ"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1761454" y="947552"/>
            <a:ext cx="7934946" cy="707886"/>
          </a:xfrm>
          <a:prstGeom prst="rect">
            <a:avLst/>
          </a:prstGeom>
          <a:noFill/>
        </p:spPr>
        <p:txBody>
          <a:bodyPr wrap="square" rtlCol="0">
            <a:spAutoFit/>
          </a:bodyPr>
          <a:lstStyle/>
          <a:p>
            <a:r>
              <a:rPr lang="en-NZ" sz="4000" b="1" dirty="0">
                <a:solidFill>
                  <a:schemeClr val="bg1"/>
                </a:solidFill>
                <a:latin typeface="+mj-lt"/>
                <a:ea typeface="Open Sans Semibold" panose="020B0706030804020204" pitchFamily="34" charset="0"/>
                <a:cs typeface="Open Sans Semibold" panose="020B0706030804020204" pitchFamily="34" charset="0"/>
              </a:rPr>
              <a:t>What made the process different?</a:t>
            </a:r>
            <a:endParaRPr lang="en-NZ" sz="3200" b="1" dirty="0">
              <a:solidFill>
                <a:schemeClr val="bg1"/>
              </a:solidFill>
              <a:latin typeface="+mj-lt"/>
              <a:ea typeface="Open Sans Semibold" panose="020B0706030804020204" pitchFamily="34" charset="0"/>
              <a:cs typeface="Open Sans Semibold" panose="020B0706030804020204" pitchFamily="34" charset="0"/>
            </a:endParaRPr>
          </a:p>
        </p:txBody>
      </p:sp>
      <p:grpSp>
        <p:nvGrpSpPr>
          <p:cNvPr id="11" name="Group 10"/>
          <p:cNvGrpSpPr/>
          <p:nvPr/>
        </p:nvGrpSpPr>
        <p:grpSpPr>
          <a:xfrm>
            <a:off x="1524001" y="5733256"/>
            <a:ext cx="6948262" cy="197272"/>
            <a:chOff x="5953" y="6145663"/>
            <a:chExt cx="4813314" cy="144016"/>
          </a:xfrm>
        </p:grpSpPr>
        <p:sp>
          <p:nvSpPr>
            <p:cNvPr id="12" name="Rectangle 11"/>
            <p:cNvSpPr/>
            <p:nvPr/>
          </p:nvSpPr>
          <p:spPr>
            <a:xfrm>
              <a:off x="5953" y="6145663"/>
              <a:ext cx="1202400" cy="144016"/>
            </a:xfrm>
            <a:prstGeom prst="rect">
              <a:avLst/>
            </a:prstGeom>
            <a:solidFill>
              <a:srgbClr val="17CFA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1209360" y="6145663"/>
              <a:ext cx="1202400" cy="144016"/>
            </a:xfrm>
            <a:prstGeom prst="rect">
              <a:avLst/>
            </a:prstGeom>
            <a:solidFill>
              <a:srgbClr val="2EBCC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2411760" y="6145663"/>
              <a:ext cx="1202400" cy="144015"/>
            </a:xfrm>
            <a:prstGeom prst="rect">
              <a:avLst/>
            </a:prstGeom>
            <a:solidFill>
              <a:srgbClr val="F5BC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p:cNvSpPr/>
            <p:nvPr/>
          </p:nvSpPr>
          <p:spPr>
            <a:xfrm>
              <a:off x="3612460" y="6145663"/>
              <a:ext cx="1206807" cy="144016"/>
            </a:xfrm>
            <a:prstGeom prst="rect">
              <a:avLst/>
            </a:prstGeom>
            <a:solidFill>
              <a:srgbClr val="D15A4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414145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695400" y="548680"/>
            <a:ext cx="11017224" cy="6048672"/>
          </a:xfrm>
          <a:prstGeom prst="rect">
            <a:avLst/>
          </a:prstGeom>
          <a:solidFill>
            <a:srgbClr val="000000">
              <a:alpha val="85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a:p>
        </p:txBody>
      </p:sp>
      <p:sp>
        <p:nvSpPr>
          <p:cNvPr id="3" name="TextBox 2"/>
          <p:cNvSpPr txBox="1"/>
          <p:nvPr/>
        </p:nvSpPr>
        <p:spPr>
          <a:xfrm>
            <a:off x="1761454" y="1877910"/>
            <a:ext cx="8781330" cy="400109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NZ"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Wellbeing process</a:t>
            </a:r>
          </a:p>
          <a:p>
            <a:pPr marL="742950" lvl="1" indent="-285750">
              <a:spcBef>
                <a:spcPts val="1200"/>
              </a:spcBef>
              <a:buFont typeface="Arial" panose="020B0604020202020204" pitchFamily="34" charset="0"/>
              <a:buChar char="•"/>
            </a:pPr>
            <a:r>
              <a:rPr lang="en-NZ"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Cabinet agrees to wellbeing priorities</a:t>
            </a:r>
          </a:p>
          <a:p>
            <a:pPr marL="742950" lvl="1" indent="-285750">
              <a:spcBef>
                <a:spcPts val="1200"/>
              </a:spcBef>
              <a:buFont typeface="Arial" panose="020B0604020202020204" pitchFamily="34" charset="0"/>
              <a:buChar char="•"/>
            </a:pPr>
            <a:r>
              <a:rPr lang="en-NZ"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Ministers and agencies develop initiatives</a:t>
            </a:r>
          </a:p>
          <a:p>
            <a:pPr marL="742950" lvl="1" indent="-285750">
              <a:spcBef>
                <a:spcPts val="1200"/>
              </a:spcBef>
              <a:buFont typeface="Arial" panose="020B0604020202020204" pitchFamily="34" charset="0"/>
              <a:buChar char="•"/>
            </a:pPr>
            <a:r>
              <a:rPr lang="en-NZ"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Treasury assesses initiatives using the living standards framework</a:t>
            </a:r>
          </a:p>
          <a:p>
            <a:pPr marL="742950" lvl="1" indent="-285750">
              <a:spcBef>
                <a:spcPts val="1200"/>
              </a:spcBef>
              <a:buFont typeface="Arial" panose="020B0604020202020204" pitchFamily="34" charset="0"/>
              <a:buChar char="•"/>
            </a:pPr>
            <a:r>
              <a:rPr lang="en-NZ"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Cabinet agrees to a final package that supports wellbeing outcomes</a:t>
            </a:r>
          </a:p>
          <a:p>
            <a:pPr marL="742950" lvl="1" indent="-285750">
              <a:spcBef>
                <a:spcPts val="1200"/>
              </a:spcBef>
              <a:buFont typeface="Arial" panose="020B0604020202020204" pitchFamily="34" charset="0"/>
              <a:buChar char="•"/>
            </a:pPr>
            <a:r>
              <a:rPr lang="en-NZ"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Budget documents present the final package</a:t>
            </a:r>
          </a:p>
          <a:p>
            <a:pPr marL="742950" lvl="1" indent="-285750">
              <a:spcBef>
                <a:spcPts val="1200"/>
              </a:spcBef>
              <a:buFont typeface="Arial" panose="020B0604020202020204" pitchFamily="34" charset="0"/>
              <a:buChar char="•"/>
            </a:pPr>
            <a:r>
              <a:rPr lang="en-NZ"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Impact analysis inform evidence based priorities in future budgets</a:t>
            </a:r>
          </a:p>
          <a:p>
            <a:pPr lvl="1">
              <a:spcBef>
                <a:spcPts val="1200"/>
              </a:spcBef>
            </a:pPr>
            <a:endParaRPr lang="en-NZ"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1761454" y="947552"/>
            <a:ext cx="7934946" cy="707886"/>
          </a:xfrm>
          <a:prstGeom prst="rect">
            <a:avLst/>
          </a:prstGeom>
          <a:noFill/>
        </p:spPr>
        <p:txBody>
          <a:bodyPr wrap="square" rtlCol="0">
            <a:spAutoFit/>
          </a:bodyPr>
          <a:lstStyle/>
          <a:p>
            <a:r>
              <a:rPr lang="en-NZ" sz="4000" b="1" dirty="0">
                <a:solidFill>
                  <a:schemeClr val="bg1"/>
                </a:solidFill>
                <a:latin typeface="+mj-lt"/>
                <a:ea typeface="Open Sans Semibold" panose="020B0706030804020204" pitchFamily="34" charset="0"/>
                <a:cs typeface="Open Sans Semibold" panose="020B0706030804020204" pitchFamily="34" charset="0"/>
              </a:rPr>
              <a:t>What made the process different?</a:t>
            </a:r>
            <a:endParaRPr lang="en-NZ" sz="3200" b="1" dirty="0">
              <a:solidFill>
                <a:schemeClr val="bg1"/>
              </a:solidFill>
              <a:latin typeface="+mj-lt"/>
              <a:ea typeface="Open Sans Semibold" panose="020B0706030804020204" pitchFamily="34" charset="0"/>
              <a:cs typeface="Open Sans Semibold" panose="020B0706030804020204" pitchFamily="34" charset="0"/>
            </a:endParaRPr>
          </a:p>
        </p:txBody>
      </p:sp>
      <p:grpSp>
        <p:nvGrpSpPr>
          <p:cNvPr id="11" name="Group 10"/>
          <p:cNvGrpSpPr/>
          <p:nvPr/>
        </p:nvGrpSpPr>
        <p:grpSpPr>
          <a:xfrm>
            <a:off x="1524001" y="5733256"/>
            <a:ext cx="6948262" cy="197272"/>
            <a:chOff x="5953" y="6145663"/>
            <a:chExt cx="4813314" cy="144016"/>
          </a:xfrm>
        </p:grpSpPr>
        <p:sp>
          <p:nvSpPr>
            <p:cNvPr id="12" name="Rectangle 11"/>
            <p:cNvSpPr/>
            <p:nvPr/>
          </p:nvSpPr>
          <p:spPr>
            <a:xfrm>
              <a:off x="5953" y="6145663"/>
              <a:ext cx="1202400" cy="144016"/>
            </a:xfrm>
            <a:prstGeom prst="rect">
              <a:avLst/>
            </a:prstGeom>
            <a:solidFill>
              <a:srgbClr val="17CFA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1209360" y="6145663"/>
              <a:ext cx="1202400" cy="144016"/>
            </a:xfrm>
            <a:prstGeom prst="rect">
              <a:avLst/>
            </a:prstGeom>
            <a:solidFill>
              <a:srgbClr val="2EBCC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2411760" y="6145663"/>
              <a:ext cx="1202400" cy="144015"/>
            </a:xfrm>
            <a:prstGeom prst="rect">
              <a:avLst/>
            </a:prstGeom>
            <a:solidFill>
              <a:srgbClr val="F5BC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p:cNvSpPr/>
            <p:nvPr/>
          </p:nvSpPr>
          <p:spPr>
            <a:xfrm>
              <a:off x="3612460" y="6145663"/>
              <a:ext cx="1206807" cy="144016"/>
            </a:xfrm>
            <a:prstGeom prst="rect">
              <a:avLst/>
            </a:prstGeom>
            <a:solidFill>
              <a:srgbClr val="D15A4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185460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695400" y="548680"/>
            <a:ext cx="11017224" cy="6048672"/>
          </a:xfrm>
          <a:prstGeom prst="rect">
            <a:avLst/>
          </a:prstGeom>
          <a:solidFill>
            <a:srgbClr val="000000">
              <a:alpha val="85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a:p>
        </p:txBody>
      </p:sp>
      <p:sp>
        <p:nvSpPr>
          <p:cNvPr id="5" name="TextBox 4"/>
          <p:cNvSpPr txBox="1"/>
          <p:nvPr/>
        </p:nvSpPr>
        <p:spPr>
          <a:xfrm>
            <a:off x="1761454" y="947552"/>
            <a:ext cx="7934946" cy="707886"/>
          </a:xfrm>
          <a:prstGeom prst="rect">
            <a:avLst/>
          </a:prstGeom>
          <a:noFill/>
        </p:spPr>
        <p:txBody>
          <a:bodyPr wrap="square" rtlCol="0">
            <a:spAutoFit/>
          </a:bodyPr>
          <a:lstStyle/>
          <a:p>
            <a:r>
              <a:rPr lang="en-NZ" sz="4000" b="1" dirty="0">
                <a:solidFill>
                  <a:schemeClr val="bg1"/>
                </a:solidFill>
                <a:latin typeface="+mj-lt"/>
                <a:ea typeface="Open Sans Semibold" panose="020B0706030804020204" pitchFamily="34" charset="0"/>
                <a:cs typeface="Open Sans Semibold" panose="020B0706030804020204" pitchFamily="34" charset="0"/>
              </a:rPr>
              <a:t>Traditional budget process</a:t>
            </a:r>
            <a:endParaRPr lang="en-NZ" sz="3200" b="1" dirty="0">
              <a:solidFill>
                <a:schemeClr val="bg1"/>
              </a:solidFill>
              <a:latin typeface="+mj-lt"/>
              <a:ea typeface="Open Sans Semibold" panose="020B0706030804020204" pitchFamily="34" charset="0"/>
              <a:cs typeface="Open Sans Semibold" panose="020B0706030804020204" pitchFamily="34" charset="0"/>
            </a:endParaRPr>
          </a:p>
        </p:txBody>
      </p:sp>
      <p:grpSp>
        <p:nvGrpSpPr>
          <p:cNvPr id="11" name="Group 10"/>
          <p:cNvGrpSpPr/>
          <p:nvPr/>
        </p:nvGrpSpPr>
        <p:grpSpPr>
          <a:xfrm>
            <a:off x="1524001" y="5733256"/>
            <a:ext cx="6948262" cy="197272"/>
            <a:chOff x="5953" y="6145663"/>
            <a:chExt cx="4813314" cy="144016"/>
          </a:xfrm>
        </p:grpSpPr>
        <p:sp>
          <p:nvSpPr>
            <p:cNvPr id="12" name="Rectangle 11"/>
            <p:cNvSpPr/>
            <p:nvPr/>
          </p:nvSpPr>
          <p:spPr>
            <a:xfrm>
              <a:off x="5953" y="6145663"/>
              <a:ext cx="1202400" cy="144016"/>
            </a:xfrm>
            <a:prstGeom prst="rect">
              <a:avLst/>
            </a:prstGeom>
            <a:solidFill>
              <a:srgbClr val="17CFA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1209360" y="6145663"/>
              <a:ext cx="1202400" cy="144016"/>
            </a:xfrm>
            <a:prstGeom prst="rect">
              <a:avLst/>
            </a:prstGeom>
            <a:solidFill>
              <a:srgbClr val="2EBCC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2411760" y="6145663"/>
              <a:ext cx="1202400" cy="144015"/>
            </a:xfrm>
            <a:prstGeom prst="rect">
              <a:avLst/>
            </a:prstGeom>
            <a:solidFill>
              <a:srgbClr val="F5BC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p:cNvSpPr/>
            <p:nvPr/>
          </p:nvSpPr>
          <p:spPr>
            <a:xfrm>
              <a:off x="3612460" y="6145663"/>
              <a:ext cx="1206807" cy="144016"/>
            </a:xfrm>
            <a:prstGeom prst="rect">
              <a:avLst/>
            </a:prstGeom>
            <a:solidFill>
              <a:srgbClr val="D15A4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6" name="Picture 5" descr="A diagram of a budget&#10;&#10;Description automatically generated">
            <a:extLst>
              <a:ext uri="{FF2B5EF4-FFF2-40B4-BE49-F238E27FC236}">
                <a16:creationId xmlns:a16="http://schemas.microsoft.com/office/drawing/2014/main" id="{7453D949-56D7-27E6-B4F8-5E03C1E4BA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8126" y="2638384"/>
            <a:ext cx="7778313" cy="2053870"/>
          </a:xfrm>
          <a:prstGeom prst="rect">
            <a:avLst/>
          </a:prstGeom>
        </p:spPr>
      </p:pic>
    </p:spTree>
    <p:extLst>
      <p:ext uri="{BB962C8B-B14F-4D97-AF65-F5344CB8AC3E}">
        <p14:creationId xmlns:p14="http://schemas.microsoft.com/office/powerpoint/2010/main" val="298581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695400" y="548680"/>
            <a:ext cx="11017224" cy="6048672"/>
          </a:xfrm>
          <a:prstGeom prst="rect">
            <a:avLst/>
          </a:prstGeom>
          <a:solidFill>
            <a:srgbClr val="000000">
              <a:alpha val="85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a:p>
        </p:txBody>
      </p:sp>
      <p:sp>
        <p:nvSpPr>
          <p:cNvPr id="5" name="TextBox 4"/>
          <p:cNvSpPr txBox="1"/>
          <p:nvPr/>
        </p:nvSpPr>
        <p:spPr>
          <a:xfrm>
            <a:off x="1761454" y="947552"/>
            <a:ext cx="7934946" cy="707886"/>
          </a:xfrm>
          <a:prstGeom prst="rect">
            <a:avLst/>
          </a:prstGeom>
          <a:noFill/>
        </p:spPr>
        <p:txBody>
          <a:bodyPr wrap="square" rtlCol="0">
            <a:spAutoFit/>
          </a:bodyPr>
          <a:lstStyle/>
          <a:p>
            <a:r>
              <a:rPr lang="en-NZ" sz="4000" b="1" dirty="0">
                <a:solidFill>
                  <a:schemeClr val="bg1"/>
                </a:solidFill>
                <a:latin typeface="+mj-lt"/>
                <a:ea typeface="Open Sans Semibold" panose="020B0706030804020204" pitchFamily="34" charset="0"/>
                <a:cs typeface="Open Sans Semibold" panose="020B0706030804020204" pitchFamily="34" charset="0"/>
              </a:rPr>
              <a:t>Wellbeing budget process</a:t>
            </a:r>
            <a:endParaRPr lang="en-NZ" sz="3200" b="1" dirty="0">
              <a:solidFill>
                <a:schemeClr val="bg1"/>
              </a:solidFill>
              <a:latin typeface="+mj-lt"/>
              <a:ea typeface="Open Sans Semibold" panose="020B0706030804020204" pitchFamily="34" charset="0"/>
              <a:cs typeface="Open Sans Semibold" panose="020B0706030804020204" pitchFamily="34" charset="0"/>
            </a:endParaRPr>
          </a:p>
        </p:txBody>
      </p:sp>
      <p:grpSp>
        <p:nvGrpSpPr>
          <p:cNvPr id="11" name="Group 10"/>
          <p:cNvGrpSpPr/>
          <p:nvPr/>
        </p:nvGrpSpPr>
        <p:grpSpPr>
          <a:xfrm>
            <a:off x="1524001" y="5733256"/>
            <a:ext cx="6948262" cy="197272"/>
            <a:chOff x="5953" y="6145663"/>
            <a:chExt cx="4813314" cy="144016"/>
          </a:xfrm>
        </p:grpSpPr>
        <p:sp>
          <p:nvSpPr>
            <p:cNvPr id="12" name="Rectangle 11"/>
            <p:cNvSpPr/>
            <p:nvPr/>
          </p:nvSpPr>
          <p:spPr>
            <a:xfrm>
              <a:off x="5953" y="6145663"/>
              <a:ext cx="1202400" cy="144016"/>
            </a:xfrm>
            <a:prstGeom prst="rect">
              <a:avLst/>
            </a:prstGeom>
            <a:solidFill>
              <a:srgbClr val="17CFA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1209360" y="6145663"/>
              <a:ext cx="1202400" cy="144016"/>
            </a:xfrm>
            <a:prstGeom prst="rect">
              <a:avLst/>
            </a:prstGeom>
            <a:solidFill>
              <a:srgbClr val="2EBCC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2411760" y="6145663"/>
              <a:ext cx="1202400" cy="144015"/>
            </a:xfrm>
            <a:prstGeom prst="rect">
              <a:avLst/>
            </a:prstGeom>
            <a:solidFill>
              <a:srgbClr val="F5BC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p:cNvSpPr/>
            <p:nvPr/>
          </p:nvSpPr>
          <p:spPr>
            <a:xfrm>
              <a:off x="3612460" y="6145663"/>
              <a:ext cx="1206807" cy="144016"/>
            </a:xfrm>
            <a:prstGeom prst="rect">
              <a:avLst/>
            </a:prstGeom>
            <a:solidFill>
              <a:srgbClr val="D15A4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6" name="Picture 5" descr="A diagram of a budget&#10;&#10;Description automatically generated">
            <a:extLst>
              <a:ext uri="{FF2B5EF4-FFF2-40B4-BE49-F238E27FC236}">
                <a16:creationId xmlns:a16="http://schemas.microsoft.com/office/drawing/2014/main" id="{395404F6-5251-9FC6-CAD9-3ECAC65C3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6365" y="1772759"/>
            <a:ext cx="5557947" cy="3730000"/>
          </a:xfrm>
          <a:prstGeom prst="rect">
            <a:avLst/>
          </a:prstGeom>
        </p:spPr>
      </p:pic>
    </p:spTree>
    <p:extLst>
      <p:ext uri="{BB962C8B-B14F-4D97-AF65-F5344CB8AC3E}">
        <p14:creationId xmlns:p14="http://schemas.microsoft.com/office/powerpoint/2010/main" val="282239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695400" y="548680"/>
            <a:ext cx="11017224" cy="6048672"/>
          </a:xfrm>
          <a:prstGeom prst="rect">
            <a:avLst/>
          </a:prstGeom>
          <a:solidFill>
            <a:srgbClr val="000000">
              <a:alpha val="85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a:p>
        </p:txBody>
      </p:sp>
      <p:sp>
        <p:nvSpPr>
          <p:cNvPr id="3" name="TextBox 2"/>
          <p:cNvSpPr txBox="1"/>
          <p:nvPr/>
        </p:nvSpPr>
        <p:spPr>
          <a:xfrm>
            <a:off x="1758524" y="1988840"/>
            <a:ext cx="8441932" cy="313932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NZ"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Covid budgets</a:t>
            </a:r>
          </a:p>
          <a:p>
            <a:pPr marL="285750" indent="-285750">
              <a:spcBef>
                <a:spcPts val="1200"/>
              </a:spcBef>
              <a:buFont typeface="Arial" panose="020B0604020202020204" pitchFamily="34" charset="0"/>
              <a:buChar char="•"/>
            </a:pPr>
            <a:r>
              <a:rPr lang="en-NZ"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NIWE budget</a:t>
            </a:r>
          </a:p>
          <a:p>
            <a:pPr marL="285750" indent="-285750">
              <a:spcBef>
                <a:spcPts val="1200"/>
              </a:spcBef>
              <a:buFont typeface="Arial" panose="020B0604020202020204" pitchFamily="34" charset="0"/>
              <a:buChar char="•"/>
            </a:pPr>
            <a:r>
              <a:rPr lang="en-NZ"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Government has changed from Labour-led to National led and the 2024 budget is being developed by a new Minister of Finance</a:t>
            </a:r>
          </a:p>
          <a:p>
            <a:pPr marL="285750" indent="-285750">
              <a:spcBef>
                <a:spcPts val="1200"/>
              </a:spcBef>
              <a:buFont typeface="Arial" panose="020B0604020202020204" pitchFamily="34" charset="0"/>
              <a:buChar char="•"/>
            </a:pPr>
            <a:r>
              <a:rPr lang="en-NZ"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Indications are that the new minister will meet the letter of the wellbeing requirements in the Public Finance Act.</a:t>
            </a:r>
            <a:endParaRPr lang="en-NZ"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1761454" y="947552"/>
            <a:ext cx="7034867" cy="707886"/>
          </a:xfrm>
          <a:prstGeom prst="rect">
            <a:avLst/>
          </a:prstGeom>
          <a:noFill/>
        </p:spPr>
        <p:txBody>
          <a:bodyPr wrap="square" rtlCol="0">
            <a:spAutoFit/>
          </a:bodyPr>
          <a:lstStyle/>
          <a:p>
            <a:r>
              <a:rPr lang="en-NZ" sz="4000" b="1" dirty="0">
                <a:solidFill>
                  <a:schemeClr val="bg1"/>
                </a:solidFill>
                <a:latin typeface="+mj-lt"/>
                <a:ea typeface="Open Sans Semibold" panose="020B0706030804020204" pitchFamily="34" charset="0"/>
                <a:cs typeface="Open Sans Semibold" panose="020B0706030804020204" pitchFamily="34" charset="0"/>
              </a:rPr>
              <a:t>Subsequent budgets</a:t>
            </a:r>
            <a:endParaRPr lang="en-NZ" sz="3200" b="1" dirty="0">
              <a:solidFill>
                <a:schemeClr val="bg1"/>
              </a:solidFill>
              <a:latin typeface="+mj-lt"/>
              <a:ea typeface="Open Sans Semibold" panose="020B0706030804020204" pitchFamily="34" charset="0"/>
              <a:cs typeface="Open Sans Semibold" panose="020B0706030804020204" pitchFamily="34" charset="0"/>
            </a:endParaRPr>
          </a:p>
        </p:txBody>
      </p:sp>
      <p:grpSp>
        <p:nvGrpSpPr>
          <p:cNvPr id="11" name="Group 10"/>
          <p:cNvGrpSpPr/>
          <p:nvPr/>
        </p:nvGrpSpPr>
        <p:grpSpPr>
          <a:xfrm>
            <a:off x="1524001" y="5733256"/>
            <a:ext cx="6948262" cy="197272"/>
            <a:chOff x="5953" y="6145663"/>
            <a:chExt cx="4813314" cy="144016"/>
          </a:xfrm>
        </p:grpSpPr>
        <p:sp>
          <p:nvSpPr>
            <p:cNvPr id="12" name="Rectangle 11"/>
            <p:cNvSpPr/>
            <p:nvPr/>
          </p:nvSpPr>
          <p:spPr>
            <a:xfrm>
              <a:off x="5953" y="6145663"/>
              <a:ext cx="1202400" cy="144016"/>
            </a:xfrm>
            <a:prstGeom prst="rect">
              <a:avLst/>
            </a:prstGeom>
            <a:solidFill>
              <a:srgbClr val="17CFA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1209360" y="6145663"/>
              <a:ext cx="1202400" cy="144016"/>
            </a:xfrm>
            <a:prstGeom prst="rect">
              <a:avLst/>
            </a:prstGeom>
            <a:solidFill>
              <a:srgbClr val="2EBCC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2411760" y="6145663"/>
              <a:ext cx="1202400" cy="144015"/>
            </a:xfrm>
            <a:prstGeom prst="rect">
              <a:avLst/>
            </a:prstGeom>
            <a:solidFill>
              <a:srgbClr val="F5BC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p:cNvSpPr/>
            <p:nvPr/>
          </p:nvSpPr>
          <p:spPr>
            <a:xfrm>
              <a:off x="3612460" y="6145663"/>
              <a:ext cx="1206807" cy="144016"/>
            </a:xfrm>
            <a:prstGeom prst="rect">
              <a:avLst/>
            </a:prstGeom>
            <a:solidFill>
              <a:srgbClr val="D15A4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11365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688367" y="548680"/>
            <a:ext cx="11017224" cy="6048672"/>
          </a:xfrm>
          <a:prstGeom prst="rect">
            <a:avLst/>
          </a:prstGeom>
          <a:solidFill>
            <a:srgbClr val="000000">
              <a:alpha val="85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a:p>
        </p:txBody>
      </p:sp>
      <p:sp>
        <p:nvSpPr>
          <p:cNvPr id="5" name="TextBox 4"/>
          <p:cNvSpPr txBox="1"/>
          <p:nvPr/>
        </p:nvSpPr>
        <p:spPr>
          <a:xfrm>
            <a:off x="1761454" y="947552"/>
            <a:ext cx="8871050" cy="1323439"/>
          </a:xfrm>
          <a:prstGeom prst="rect">
            <a:avLst/>
          </a:prstGeom>
          <a:noFill/>
        </p:spPr>
        <p:txBody>
          <a:bodyPr wrap="square" rtlCol="0">
            <a:spAutoFit/>
          </a:bodyPr>
          <a:lstStyle/>
          <a:p>
            <a:r>
              <a:rPr lang="en-NZ" sz="4000" b="1" dirty="0">
                <a:solidFill>
                  <a:schemeClr val="bg1"/>
                </a:solidFill>
                <a:latin typeface="+mj-lt"/>
                <a:ea typeface="Open Sans Semibold" panose="020B0706030804020204" pitchFamily="34" charset="0"/>
                <a:cs typeface="Open Sans Semibold" panose="020B0706030804020204" pitchFamily="34" charset="0"/>
              </a:rPr>
              <a:t>Treasury has continued to develop its living standards framework</a:t>
            </a:r>
            <a:endParaRPr lang="en-NZ" sz="3200" b="1" dirty="0">
              <a:solidFill>
                <a:schemeClr val="bg1"/>
              </a:solidFill>
              <a:latin typeface="+mj-lt"/>
              <a:ea typeface="Open Sans Semibold" panose="020B0706030804020204" pitchFamily="34" charset="0"/>
              <a:cs typeface="Open Sans Semibold" panose="020B0706030804020204" pitchFamily="34" charset="0"/>
            </a:endParaRPr>
          </a:p>
        </p:txBody>
      </p:sp>
      <p:grpSp>
        <p:nvGrpSpPr>
          <p:cNvPr id="11" name="Group 10"/>
          <p:cNvGrpSpPr/>
          <p:nvPr/>
        </p:nvGrpSpPr>
        <p:grpSpPr>
          <a:xfrm>
            <a:off x="1524001" y="5733256"/>
            <a:ext cx="6948262" cy="197272"/>
            <a:chOff x="5953" y="6145663"/>
            <a:chExt cx="4813314" cy="144016"/>
          </a:xfrm>
        </p:grpSpPr>
        <p:sp>
          <p:nvSpPr>
            <p:cNvPr id="12" name="Rectangle 11"/>
            <p:cNvSpPr/>
            <p:nvPr/>
          </p:nvSpPr>
          <p:spPr>
            <a:xfrm>
              <a:off x="5953" y="6145663"/>
              <a:ext cx="1202400" cy="144016"/>
            </a:xfrm>
            <a:prstGeom prst="rect">
              <a:avLst/>
            </a:prstGeom>
            <a:solidFill>
              <a:srgbClr val="17CFA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1209360" y="6145663"/>
              <a:ext cx="1202400" cy="144016"/>
            </a:xfrm>
            <a:prstGeom prst="rect">
              <a:avLst/>
            </a:prstGeom>
            <a:solidFill>
              <a:srgbClr val="2EBCC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2411760" y="6145663"/>
              <a:ext cx="1202400" cy="144015"/>
            </a:xfrm>
            <a:prstGeom prst="rect">
              <a:avLst/>
            </a:prstGeom>
            <a:solidFill>
              <a:srgbClr val="F5BC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p:cNvSpPr/>
            <p:nvPr/>
          </p:nvSpPr>
          <p:spPr>
            <a:xfrm>
              <a:off x="3612460" y="6145663"/>
              <a:ext cx="1206807" cy="144016"/>
            </a:xfrm>
            <a:prstGeom prst="rect">
              <a:avLst/>
            </a:prstGeom>
            <a:solidFill>
              <a:srgbClr val="D15A4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6" name="Picture 5" descr="A diagram of a company&#10;&#10;Description automatically generated">
            <a:extLst>
              <a:ext uri="{FF2B5EF4-FFF2-40B4-BE49-F238E27FC236}">
                <a16:creationId xmlns:a16="http://schemas.microsoft.com/office/drawing/2014/main" id="{69502A4A-2B17-621B-ED3E-EC749EB1F2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6180" y="2273300"/>
            <a:ext cx="3456384" cy="3167171"/>
          </a:xfrm>
          <a:prstGeom prst="rect">
            <a:avLst/>
          </a:prstGeom>
        </p:spPr>
      </p:pic>
      <p:sp>
        <p:nvSpPr>
          <p:cNvPr id="7" name="TextBox 6">
            <a:extLst>
              <a:ext uri="{FF2B5EF4-FFF2-40B4-BE49-F238E27FC236}">
                <a16:creationId xmlns:a16="http://schemas.microsoft.com/office/drawing/2014/main" id="{8E66631D-7A99-C8DC-2427-BFEAF7314521}"/>
              </a:ext>
            </a:extLst>
          </p:cNvPr>
          <p:cNvSpPr txBox="1"/>
          <p:nvPr/>
        </p:nvSpPr>
        <p:spPr>
          <a:xfrm>
            <a:off x="2063552" y="2636911"/>
            <a:ext cx="4896544" cy="2677656"/>
          </a:xfrm>
          <a:prstGeom prst="rect">
            <a:avLst/>
          </a:prstGeom>
          <a:noFill/>
        </p:spPr>
        <p:txBody>
          <a:bodyPr wrap="square" rtlCol="0">
            <a:spAutoFit/>
          </a:bodyPr>
          <a:lstStyle/>
          <a:p>
            <a:r>
              <a:rPr lang="en-NZ" sz="2400" dirty="0">
                <a:solidFill>
                  <a:schemeClr val="bg1"/>
                </a:solidFill>
              </a:rPr>
              <a:t>In addition to the four capitals, the framework now considers our institutions and governance, and our individual and collective wellbeing, assessed through lenses of distribution, resilience, productivity, and sustainability.</a:t>
            </a:r>
          </a:p>
        </p:txBody>
      </p:sp>
    </p:spTree>
    <p:extLst>
      <p:ext uri="{BB962C8B-B14F-4D97-AF65-F5344CB8AC3E}">
        <p14:creationId xmlns:p14="http://schemas.microsoft.com/office/powerpoint/2010/main" val="142869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rot="5400000">
            <a:off x="-1075793" y="1081743"/>
            <a:ext cx="2417106" cy="261184"/>
            <a:chOff x="5953" y="6145659"/>
            <a:chExt cx="4814007" cy="144020"/>
          </a:xfrm>
        </p:grpSpPr>
        <p:sp>
          <p:nvSpPr>
            <p:cNvPr id="5" name="Rectangle 4"/>
            <p:cNvSpPr/>
            <p:nvPr/>
          </p:nvSpPr>
          <p:spPr>
            <a:xfrm>
              <a:off x="5953" y="6145663"/>
              <a:ext cx="1202400" cy="144016"/>
            </a:xfrm>
            <a:prstGeom prst="rect">
              <a:avLst/>
            </a:prstGeom>
            <a:solidFill>
              <a:srgbClr val="17CFA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1208353" y="6145663"/>
              <a:ext cx="1202400" cy="144016"/>
            </a:xfrm>
            <a:prstGeom prst="rect">
              <a:avLst/>
            </a:prstGeom>
            <a:solidFill>
              <a:srgbClr val="2EBCC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2411760" y="6145660"/>
              <a:ext cx="1202400" cy="144015"/>
            </a:xfrm>
            <a:prstGeom prst="rect">
              <a:avLst/>
            </a:prstGeom>
            <a:solidFill>
              <a:srgbClr val="F5BC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3613153" y="6145659"/>
              <a:ext cx="1206807" cy="144016"/>
            </a:xfrm>
            <a:prstGeom prst="rect">
              <a:avLst/>
            </a:prstGeom>
            <a:solidFill>
              <a:srgbClr val="D15A4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9" name="Picture 8" descr="A screenshot of a computer&#10;&#10;Description automatically generated">
            <a:extLst>
              <a:ext uri="{FF2B5EF4-FFF2-40B4-BE49-F238E27FC236}">
                <a16:creationId xmlns:a16="http://schemas.microsoft.com/office/drawing/2014/main" id="{33633A84-1C12-18F7-53E4-1F70421DD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731" y="305643"/>
            <a:ext cx="10546537" cy="6090254"/>
          </a:xfrm>
          <a:prstGeom prst="rect">
            <a:avLst/>
          </a:prstGeom>
        </p:spPr>
      </p:pic>
    </p:spTree>
    <p:extLst>
      <p:ext uri="{BB962C8B-B14F-4D97-AF65-F5344CB8AC3E}">
        <p14:creationId xmlns:p14="http://schemas.microsoft.com/office/powerpoint/2010/main" val="2738427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695400" y="548680"/>
            <a:ext cx="11017224" cy="6048672"/>
          </a:xfrm>
          <a:prstGeom prst="rect">
            <a:avLst/>
          </a:prstGeom>
          <a:solidFill>
            <a:srgbClr val="000000">
              <a:alpha val="85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a:p>
        </p:txBody>
      </p:sp>
      <p:sp>
        <p:nvSpPr>
          <p:cNvPr id="3" name="TextBox 2"/>
          <p:cNvSpPr txBox="1"/>
          <p:nvPr/>
        </p:nvSpPr>
        <p:spPr>
          <a:xfrm>
            <a:off x="1747816" y="1916832"/>
            <a:ext cx="8380632" cy="350865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NZ"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Living standards framework:</a:t>
            </a:r>
          </a:p>
          <a:p>
            <a:pPr marL="742950" lvl="1" indent="-285750">
              <a:spcBef>
                <a:spcPts val="1200"/>
              </a:spcBef>
              <a:buFont typeface="Arial" panose="020B0604020202020204" pitchFamily="34" charset="0"/>
              <a:buChar char="•"/>
            </a:pPr>
            <a:r>
              <a:rPr lang="en-NZ"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https://www.treasury.govt.nz/information-and-services/nz-economy/higher-living-standards/our-living-standards-framework</a:t>
            </a:r>
          </a:p>
          <a:p>
            <a:pPr marL="285750" indent="-285750">
              <a:spcBef>
                <a:spcPts val="1200"/>
              </a:spcBef>
              <a:buFont typeface="Arial" panose="020B0604020202020204" pitchFamily="34" charset="0"/>
              <a:buChar char="•"/>
            </a:pPr>
            <a:r>
              <a:rPr lang="en-NZ"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Living standards framework dashboard:</a:t>
            </a:r>
          </a:p>
          <a:p>
            <a:pPr marL="742950" lvl="1" indent="-285750">
              <a:spcBef>
                <a:spcPts val="1200"/>
              </a:spcBef>
              <a:buFont typeface="Arial" panose="020B0604020202020204" pitchFamily="34" charset="0"/>
              <a:buChar char="•"/>
            </a:pPr>
            <a:r>
              <a:rPr lang="en-NZ"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https://www.treasury.govt.nz/information-and-services/nz-economy/higher-living-standards/measuring-wellbeing-lsf-dashboard</a:t>
            </a:r>
          </a:p>
        </p:txBody>
      </p:sp>
      <p:sp>
        <p:nvSpPr>
          <p:cNvPr id="5" name="TextBox 4"/>
          <p:cNvSpPr txBox="1"/>
          <p:nvPr/>
        </p:nvSpPr>
        <p:spPr>
          <a:xfrm>
            <a:off x="1761454" y="947553"/>
            <a:ext cx="9231090" cy="584775"/>
          </a:xfrm>
          <a:prstGeom prst="rect">
            <a:avLst/>
          </a:prstGeom>
          <a:noFill/>
        </p:spPr>
        <p:txBody>
          <a:bodyPr wrap="square" rtlCol="0">
            <a:spAutoFit/>
          </a:bodyPr>
          <a:lstStyle/>
          <a:p>
            <a:r>
              <a:rPr lang="en-NZ" sz="3200" b="1" dirty="0">
                <a:solidFill>
                  <a:schemeClr val="bg1"/>
                </a:solidFill>
                <a:latin typeface="+mj-lt"/>
                <a:ea typeface="Open Sans Semibold" panose="020B0706030804020204" pitchFamily="34" charset="0"/>
                <a:cs typeface="Open Sans Semibold" panose="020B0706030804020204" pitchFamily="34" charset="0"/>
              </a:rPr>
              <a:t>Further information</a:t>
            </a:r>
          </a:p>
        </p:txBody>
      </p:sp>
      <p:grpSp>
        <p:nvGrpSpPr>
          <p:cNvPr id="11" name="Group 10"/>
          <p:cNvGrpSpPr/>
          <p:nvPr/>
        </p:nvGrpSpPr>
        <p:grpSpPr>
          <a:xfrm>
            <a:off x="1524001" y="5733256"/>
            <a:ext cx="6948262" cy="197272"/>
            <a:chOff x="5953" y="6145663"/>
            <a:chExt cx="4813314" cy="144016"/>
          </a:xfrm>
        </p:grpSpPr>
        <p:sp>
          <p:nvSpPr>
            <p:cNvPr id="12" name="Rectangle 11"/>
            <p:cNvSpPr/>
            <p:nvPr/>
          </p:nvSpPr>
          <p:spPr>
            <a:xfrm>
              <a:off x="5953" y="6145663"/>
              <a:ext cx="1202400" cy="144016"/>
            </a:xfrm>
            <a:prstGeom prst="rect">
              <a:avLst/>
            </a:prstGeom>
            <a:solidFill>
              <a:srgbClr val="17CFA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1209360" y="6145663"/>
              <a:ext cx="1202400" cy="144016"/>
            </a:xfrm>
            <a:prstGeom prst="rect">
              <a:avLst/>
            </a:prstGeom>
            <a:solidFill>
              <a:srgbClr val="2EBCC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2411760" y="6145663"/>
              <a:ext cx="1202400" cy="144015"/>
            </a:xfrm>
            <a:prstGeom prst="rect">
              <a:avLst/>
            </a:prstGeom>
            <a:solidFill>
              <a:srgbClr val="F5BC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p:cNvSpPr/>
            <p:nvPr/>
          </p:nvSpPr>
          <p:spPr>
            <a:xfrm>
              <a:off x="3612460" y="6145663"/>
              <a:ext cx="1206807" cy="144016"/>
            </a:xfrm>
            <a:prstGeom prst="rect">
              <a:avLst/>
            </a:prstGeom>
            <a:solidFill>
              <a:srgbClr val="D15A4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53628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5356" y="6245731"/>
            <a:ext cx="2281935" cy="408733"/>
          </a:xfrm>
          <a:prstGeom prst="rect">
            <a:avLst/>
          </a:prstGeom>
        </p:spPr>
      </p:pic>
    </p:spTree>
    <p:extLst>
      <p:ext uri="{BB962C8B-B14F-4D97-AF65-F5344CB8AC3E}">
        <p14:creationId xmlns:p14="http://schemas.microsoft.com/office/powerpoint/2010/main" val="370611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rot="5400000">
            <a:off x="-1075793" y="1081743"/>
            <a:ext cx="2417106" cy="261184"/>
            <a:chOff x="5953" y="6145659"/>
            <a:chExt cx="4814007" cy="144020"/>
          </a:xfrm>
        </p:grpSpPr>
        <p:sp>
          <p:nvSpPr>
            <p:cNvPr id="5" name="Rectangle 4"/>
            <p:cNvSpPr/>
            <p:nvPr/>
          </p:nvSpPr>
          <p:spPr>
            <a:xfrm>
              <a:off x="5953" y="6145663"/>
              <a:ext cx="1202400" cy="144016"/>
            </a:xfrm>
            <a:prstGeom prst="rect">
              <a:avLst/>
            </a:prstGeom>
            <a:solidFill>
              <a:srgbClr val="17CFA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1208353" y="6145663"/>
              <a:ext cx="1202400" cy="144016"/>
            </a:xfrm>
            <a:prstGeom prst="rect">
              <a:avLst/>
            </a:prstGeom>
            <a:solidFill>
              <a:srgbClr val="2EBCC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2411760" y="6145660"/>
              <a:ext cx="1202400" cy="144015"/>
            </a:xfrm>
            <a:prstGeom prst="rect">
              <a:avLst/>
            </a:prstGeom>
            <a:solidFill>
              <a:srgbClr val="F5BC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3613153" y="6145659"/>
              <a:ext cx="1206807" cy="144016"/>
            </a:xfrm>
            <a:prstGeom prst="rect">
              <a:avLst/>
            </a:prstGeom>
            <a:solidFill>
              <a:srgbClr val="D15A4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12" name="Picture 11" descr="A close-up of a person smiling&#10;&#10;Description automatically generated">
            <a:extLst>
              <a:ext uri="{FF2B5EF4-FFF2-40B4-BE49-F238E27FC236}">
                <a16:creationId xmlns:a16="http://schemas.microsoft.com/office/drawing/2014/main" id="{32A5BD53-8047-F5D3-D6C0-96EC3ED41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064" y="476672"/>
            <a:ext cx="3888432" cy="5694356"/>
          </a:xfrm>
          <a:prstGeom prst="rect">
            <a:avLst/>
          </a:prstGeom>
        </p:spPr>
      </p:pic>
      <p:pic>
        <p:nvPicPr>
          <p:cNvPr id="14" name="Picture 13" descr="A screenshot of a computer&#10;&#10;Description automatically generated">
            <a:extLst>
              <a:ext uri="{FF2B5EF4-FFF2-40B4-BE49-F238E27FC236}">
                <a16:creationId xmlns:a16="http://schemas.microsoft.com/office/drawing/2014/main" id="{3AA868B4-2912-3FB8-B2B0-11D3B25873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032" y="802326"/>
            <a:ext cx="5094831" cy="5043048"/>
          </a:xfrm>
          <a:prstGeom prst="rect">
            <a:avLst/>
          </a:prstGeom>
        </p:spPr>
      </p:pic>
    </p:spTree>
    <p:extLst>
      <p:ext uri="{BB962C8B-B14F-4D97-AF65-F5344CB8AC3E}">
        <p14:creationId xmlns:p14="http://schemas.microsoft.com/office/powerpoint/2010/main" val="3440365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rot="5400000">
            <a:off x="-1075793" y="1081743"/>
            <a:ext cx="2417106" cy="261184"/>
            <a:chOff x="5953" y="6145659"/>
            <a:chExt cx="4814007" cy="144020"/>
          </a:xfrm>
        </p:grpSpPr>
        <p:sp>
          <p:nvSpPr>
            <p:cNvPr id="5" name="Rectangle 4"/>
            <p:cNvSpPr/>
            <p:nvPr/>
          </p:nvSpPr>
          <p:spPr>
            <a:xfrm>
              <a:off x="5953" y="6145663"/>
              <a:ext cx="1202400" cy="144016"/>
            </a:xfrm>
            <a:prstGeom prst="rect">
              <a:avLst/>
            </a:prstGeom>
            <a:solidFill>
              <a:srgbClr val="17CFA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1208353" y="6145663"/>
              <a:ext cx="1202400" cy="144016"/>
            </a:xfrm>
            <a:prstGeom prst="rect">
              <a:avLst/>
            </a:prstGeom>
            <a:solidFill>
              <a:srgbClr val="2EBCC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2411760" y="6145660"/>
              <a:ext cx="1202400" cy="144015"/>
            </a:xfrm>
            <a:prstGeom prst="rect">
              <a:avLst/>
            </a:prstGeom>
            <a:solidFill>
              <a:srgbClr val="F5BC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3613153" y="6145659"/>
              <a:ext cx="1206807" cy="144016"/>
            </a:xfrm>
            <a:prstGeom prst="rect">
              <a:avLst/>
            </a:prstGeom>
            <a:solidFill>
              <a:srgbClr val="D15A4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3" name="Picture 2" descr="A group of people posing for a photo&#10;&#10;Description automatically generated">
            <a:extLst>
              <a:ext uri="{FF2B5EF4-FFF2-40B4-BE49-F238E27FC236}">
                <a16:creationId xmlns:a16="http://schemas.microsoft.com/office/drawing/2014/main" id="{59D231B1-A03E-0D93-73AC-E58C885AC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24" y="908720"/>
            <a:ext cx="6912768" cy="5184576"/>
          </a:xfrm>
          <a:prstGeom prst="rect">
            <a:avLst/>
          </a:prstGeom>
        </p:spPr>
      </p:pic>
      <p:pic>
        <p:nvPicPr>
          <p:cNvPr id="10" name="Picture 9" descr="A white cover with text&#10;&#10;Description automatically generated">
            <a:extLst>
              <a:ext uri="{FF2B5EF4-FFF2-40B4-BE49-F238E27FC236}">
                <a16:creationId xmlns:a16="http://schemas.microsoft.com/office/drawing/2014/main" id="{4E251D9E-304E-96A8-8F85-8138EF0B7B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4272" y="908721"/>
            <a:ext cx="3180376" cy="5205142"/>
          </a:xfrm>
          <a:prstGeom prst="rect">
            <a:avLst/>
          </a:prstGeom>
        </p:spPr>
      </p:pic>
    </p:spTree>
    <p:extLst>
      <p:ext uri="{BB962C8B-B14F-4D97-AF65-F5344CB8AC3E}">
        <p14:creationId xmlns:p14="http://schemas.microsoft.com/office/powerpoint/2010/main" val="3476260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rot="5400000">
            <a:off x="-1075793" y="1081743"/>
            <a:ext cx="2417106" cy="261184"/>
            <a:chOff x="5953" y="6145659"/>
            <a:chExt cx="4814007" cy="144020"/>
          </a:xfrm>
        </p:grpSpPr>
        <p:sp>
          <p:nvSpPr>
            <p:cNvPr id="5" name="Rectangle 4"/>
            <p:cNvSpPr/>
            <p:nvPr/>
          </p:nvSpPr>
          <p:spPr>
            <a:xfrm>
              <a:off x="5953" y="6145663"/>
              <a:ext cx="1202400" cy="144016"/>
            </a:xfrm>
            <a:prstGeom prst="rect">
              <a:avLst/>
            </a:prstGeom>
            <a:solidFill>
              <a:srgbClr val="17CFA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1208353" y="6145663"/>
              <a:ext cx="1202400" cy="144016"/>
            </a:xfrm>
            <a:prstGeom prst="rect">
              <a:avLst/>
            </a:prstGeom>
            <a:solidFill>
              <a:srgbClr val="2EBCC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2411760" y="6145660"/>
              <a:ext cx="1202400" cy="144015"/>
            </a:xfrm>
            <a:prstGeom prst="rect">
              <a:avLst/>
            </a:prstGeom>
            <a:solidFill>
              <a:srgbClr val="F5BC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3613153" y="6145659"/>
              <a:ext cx="1206807" cy="144016"/>
            </a:xfrm>
            <a:prstGeom prst="rect">
              <a:avLst/>
            </a:prstGeom>
            <a:solidFill>
              <a:srgbClr val="D15A4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TextBox 1">
            <a:extLst>
              <a:ext uri="{FF2B5EF4-FFF2-40B4-BE49-F238E27FC236}">
                <a16:creationId xmlns:a16="http://schemas.microsoft.com/office/drawing/2014/main" id="{56A93452-5300-FBA5-843F-67AE5050E215}"/>
              </a:ext>
            </a:extLst>
          </p:cNvPr>
          <p:cNvSpPr txBox="1"/>
          <p:nvPr/>
        </p:nvSpPr>
        <p:spPr>
          <a:xfrm>
            <a:off x="983432" y="458956"/>
            <a:ext cx="10585176" cy="6063198"/>
          </a:xfrm>
          <a:prstGeom prst="rect">
            <a:avLst/>
          </a:prstGeom>
          <a:noFill/>
        </p:spPr>
        <p:txBody>
          <a:bodyPr wrap="square" rtlCol="0">
            <a:spAutoFit/>
          </a:bodyPr>
          <a:lstStyle/>
          <a:p>
            <a:pPr algn="l"/>
            <a:r>
              <a:rPr lang="en-NZ" sz="2000" b="0" i="0" dirty="0">
                <a:solidFill>
                  <a:schemeClr val="bg1"/>
                </a:solidFill>
                <a:effectLst/>
                <a:latin typeface="Arial" panose="020B0604020202020204" pitchFamily="34" charset="0"/>
              </a:rPr>
              <a:t>Too much and for too long, we seemed to have surrendered personal excellence and community values in the mere accumulation of material things. Our Gross National Product, now, is over $800 billion dollars a year, but that Gross National Product - if we judge the United States of America by that - that Gross National Product counts air pollution and cigarette advertising, and ambulances to clear our highways of carnage. It counts special locks for our doors and the jails for the people who break them. It counts the destruction of the redwood and the loss of our natural wonder in chaotic sprawl. It counts napalm and counts nuclear warheads and armoured cars for the police to fight the riots in our cities. It counts Whitman’s rifle and </a:t>
            </a:r>
            <a:r>
              <a:rPr lang="en-NZ" sz="2000" b="0" i="0" u="none" strike="noStrike" dirty="0">
                <a:solidFill>
                  <a:schemeClr val="bg1"/>
                </a:solidFill>
                <a:effectLst/>
                <a:latin typeface="Arial" panose="020B0604020202020204" pitchFamily="34" charset="0"/>
              </a:rPr>
              <a:t>Speck’s</a:t>
            </a:r>
            <a:r>
              <a:rPr lang="en-NZ" sz="2000" b="0" i="0" dirty="0">
                <a:solidFill>
                  <a:schemeClr val="bg1"/>
                </a:solidFill>
                <a:effectLst/>
                <a:latin typeface="Arial" panose="020B0604020202020204" pitchFamily="34" charset="0"/>
              </a:rPr>
              <a:t> knife, and the television programs which glorify violence in order to sell toys to our children.</a:t>
            </a:r>
          </a:p>
          <a:p>
            <a:pPr algn="l"/>
            <a:endParaRPr lang="en-NZ" sz="2000" b="0" i="0" dirty="0">
              <a:solidFill>
                <a:schemeClr val="bg1"/>
              </a:solidFill>
              <a:effectLst/>
              <a:latin typeface="Arial" panose="020B0604020202020204" pitchFamily="34" charset="0"/>
            </a:endParaRPr>
          </a:p>
          <a:p>
            <a:pPr algn="l"/>
            <a:r>
              <a:rPr lang="en-NZ" sz="2000" b="0" i="0" dirty="0">
                <a:solidFill>
                  <a:schemeClr val="bg1"/>
                </a:solidFill>
                <a:effectLst/>
                <a:latin typeface="Arial" panose="020B0604020202020204" pitchFamily="34" charset="0"/>
              </a:rPr>
              <a:t>Yet the gross national product does not allow for the health of our children, the quality of their education or the joy of their play. It does not include the beauty of our poetry or the strength of our marriages, the intelligence of our public debate or the integrity of our public officials. It measures neither our wit nor our courage, neither our wisdom nor our learning, neither our compassion nor our devotion to our country, </a:t>
            </a:r>
            <a:r>
              <a:rPr lang="en-NZ" sz="2400" b="1" i="0" dirty="0">
                <a:solidFill>
                  <a:schemeClr val="bg1"/>
                </a:solidFill>
                <a:effectLst/>
                <a:latin typeface="Arial" panose="020B0604020202020204" pitchFamily="34" charset="0"/>
              </a:rPr>
              <a:t>it measures everything in short, except that which makes life worthwhile. </a:t>
            </a:r>
          </a:p>
          <a:p>
            <a:pPr algn="l"/>
            <a:endParaRPr lang="en-NZ" sz="2000" dirty="0">
              <a:solidFill>
                <a:schemeClr val="bg1"/>
              </a:solidFill>
              <a:latin typeface="Arial" panose="020B0604020202020204" pitchFamily="34" charset="0"/>
            </a:endParaRPr>
          </a:p>
          <a:p>
            <a:pPr algn="l"/>
            <a:r>
              <a:rPr lang="en-NZ" sz="2000" b="0" i="0" dirty="0">
                <a:solidFill>
                  <a:schemeClr val="bg1"/>
                </a:solidFill>
                <a:effectLst/>
                <a:latin typeface="Arial" panose="020B0604020202020204" pitchFamily="34" charset="0"/>
              </a:rPr>
              <a:t>Robert F. Kennedy, Remarks at the University of Kansas</a:t>
            </a:r>
          </a:p>
        </p:txBody>
      </p:sp>
    </p:spTree>
    <p:extLst>
      <p:ext uri="{BB962C8B-B14F-4D97-AF65-F5344CB8AC3E}">
        <p14:creationId xmlns:p14="http://schemas.microsoft.com/office/powerpoint/2010/main" val="2305901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695400" y="548680"/>
            <a:ext cx="11017224" cy="6048672"/>
          </a:xfrm>
          <a:prstGeom prst="rect">
            <a:avLst/>
          </a:prstGeom>
          <a:solidFill>
            <a:srgbClr val="000000">
              <a:alpha val="85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a:p>
        </p:txBody>
      </p:sp>
      <p:sp>
        <p:nvSpPr>
          <p:cNvPr id="3" name="TextBox 2"/>
          <p:cNvSpPr txBox="1"/>
          <p:nvPr/>
        </p:nvSpPr>
        <p:spPr>
          <a:xfrm>
            <a:off x="1847528" y="2567225"/>
            <a:ext cx="8856984" cy="261610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NZ"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Introduced by the 5</a:t>
            </a:r>
            <a:r>
              <a:rPr lang="en-NZ" sz="2400"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th</a:t>
            </a:r>
            <a:r>
              <a:rPr lang="en-NZ"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Labour government in Budget 2019</a:t>
            </a:r>
          </a:p>
          <a:p>
            <a:pPr marL="285750" indent="-285750">
              <a:spcBef>
                <a:spcPts val="1200"/>
              </a:spcBef>
              <a:buFont typeface="Arial" panose="020B0604020202020204" pitchFamily="34" charset="0"/>
              <a:buChar char="•"/>
            </a:pPr>
            <a:r>
              <a:rPr lang="en-NZ"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Building on the NZ Treasury’s existing Living Standards Framework</a:t>
            </a:r>
          </a:p>
          <a:p>
            <a:pPr marL="285750" indent="-285750">
              <a:spcBef>
                <a:spcPts val="1200"/>
              </a:spcBef>
              <a:buFont typeface="Arial" panose="020B0604020202020204" pitchFamily="34" charset="0"/>
              <a:buChar char="•"/>
            </a:pPr>
            <a:r>
              <a:rPr lang="en-NZ"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Leading up to the 2019 Budget, there was a 2018 Finance and Expenditure Select Committee briefing on the framework</a:t>
            </a:r>
          </a:p>
        </p:txBody>
      </p:sp>
      <p:sp>
        <p:nvSpPr>
          <p:cNvPr id="5" name="TextBox 4"/>
          <p:cNvSpPr txBox="1"/>
          <p:nvPr/>
        </p:nvSpPr>
        <p:spPr>
          <a:xfrm>
            <a:off x="1761454" y="947552"/>
            <a:ext cx="7034867" cy="1323439"/>
          </a:xfrm>
          <a:prstGeom prst="rect">
            <a:avLst/>
          </a:prstGeom>
          <a:noFill/>
        </p:spPr>
        <p:txBody>
          <a:bodyPr wrap="square" rtlCol="0">
            <a:spAutoFit/>
          </a:bodyPr>
          <a:lstStyle/>
          <a:p>
            <a:r>
              <a:rPr lang="en-NZ" sz="4000" b="1" dirty="0">
                <a:solidFill>
                  <a:schemeClr val="bg1"/>
                </a:solidFill>
                <a:latin typeface="+mj-lt"/>
                <a:ea typeface="Open Sans Semibold" panose="020B0706030804020204" pitchFamily="34" charset="0"/>
                <a:cs typeface="Open Sans Semibold" panose="020B0706030804020204" pitchFamily="34" charset="0"/>
              </a:rPr>
              <a:t>Wellbeing budgeting in Aotearoa New Zealand</a:t>
            </a:r>
            <a:endParaRPr lang="en-NZ" sz="3200" b="1" dirty="0">
              <a:solidFill>
                <a:schemeClr val="bg1"/>
              </a:solidFill>
              <a:latin typeface="+mj-lt"/>
              <a:ea typeface="Open Sans Semibold" panose="020B0706030804020204" pitchFamily="34" charset="0"/>
              <a:cs typeface="Open Sans Semibold" panose="020B0706030804020204" pitchFamily="34" charset="0"/>
            </a:endParaRPr>
          </a:p>
        </p:txBody>
      </p:sp>
      <p:grpSp>
        <p:nvGrpSpPr>
          <p:cNvPr id="11" name="Group 10"/>
          <p:cNvGrpSpPr/>
          <p:nvPr/>
        </p:nvGrpSpPr>
        <p:grpSpPr>
          <a:xfrm>
            <a:off x="1524001" y="5733256"/>
            <a:ext cx="6948262" cy="197272"/>
            <a:chOff x="5953" y="6145663"/>
            <a:chExt cx="4813314" cy="144016"/>
          </a:xfrm>
        </p:grpSpPr>
        <p:sp>
          <p:nvSpPr>
            <p:cNvPr id="12" name="Rectangle 11"/>
            <p:cNvSpPr/>
            <p:nvPr/>
          </p:nvSpPr>
          <p:spPr>
            <a:xfrm>
              <a:off x="5953" y="6145663"/>
              <a:ext cx="1202400" cy="144016"/>
            </a:xfrm>
            <a:prstGeom prst="rect">
              <a:avLst/>
            </a:prstGeom>
            <a:solidFill>
              <a:srgbClr val="17CFA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1209360" y="6145663"/>
              <a:ext cx="1202400" cy="144016"/>
            </a:xfrm>
            <a:prstGeom prst="rect">
              <a:avLst/>
            </a:prstGeom>
            <a:solidFill>
              <a:srgbClr val="2EBCC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2411760" y="6145663"/>
              <a:ext cx="1202400" cy="144015"/>
            </a:xfrm>
            <a:prstGeom prst="rect">
              <a:avLst/>
            </a:prstGeom>
            <a:solidFill>
              <a:srgbClr val="F5BC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p:cNvSpPr/>
            <p:nvPr/>
          </p:nvSpPr>
          <p:spPr>
            <a:xfrm>
              <a:off x="3612460" y="6145663"/>
              <a:ext cx="1206807" cy="144016"/>
            </a:xfrm>
            <a:prstGeom prst="rect">
              <a:avLst/>
            </a:prstGeom>
            <a:solidFill>
              <a:srgbClr val="D15A4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298679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695400" y="548680"/>
            <a:ext cx="11017224" cy="6048672"/>
          </a:xfrm>
          <a:prstGeom prst="rect">
            <a:avLst/>
          </a:prstGeom>
          <a:solidFill>
            <a:srgbClr val="000000">
              <a:alpha val="85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a:p>
        </p:txBody>
      </p:sp>
      <p:sp>
        <p:nvSpPr>
          <p:cNvPr id="3" name="TextBox 2"/>
          <p:cNvSpPr txBox="1"/>
          <p:nvPr/>
        </p:nvSpPr>
        <p:spPr>
          <a:xfrm>
            <a:off x="2117288" y="1773517"/>
            <a:ext cx="7795136" cy="344709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NZ"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Successive iterations since 2011, in a programme of work dating back to around the turn of the century</a:t>
            </a:r>
          </a:p>
          <a:p>
            <a:pPr marL="285750" indent="-285750">
              <a:spcBef>
                <a:spcPts val="1200"/>
              </a:spcBef>
              <a:buFont typeface="Arial" panose="020B0604020202020204" pitchFamily="34" charset="0"/>
              <a:buChar char="•"/>
            </a:pPr>
            <a:r>
              <a:rPr lang="en-NZ"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Four capitals:</a:t>
            </a:r>
          </a:p>
          <a:p>
            <a:pPr marL="742950" lvl="1" indent="-285750">
              <a:spcBef>
                <a:spcPts val="1200"/>
              </a:spcBef>
              <a:buFont typeface="Arial" panose="020B0604020202020204" pitchFamily="34" charset="0"/>
              <a:buChar char="•"/>
            </a:pPr>
            <a:r>
              <a:rPr lang="en-NZ"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Natural</a:t>
            </a:r>
          </a:p>
          <a:p>
            <a:pPr marL="742950" lvl="1" indent="-285750">
              <a:spcBef>
                <a:spcPts val="1200"/>
              </a:spcBef>
              <a:buFont typeface="Arial" panose="020B0604020202020204" pitchFamily="34" charset="0"/>
              <a:buChar char="•"/>
            </a:pPr>
            <a:r>
              <a:rPr lang="en-NZ"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Social</a:t>
            </a:r>
          </a:p>
          <a:p>
            <a:pPr marL="742950" lvl="1" indent="-285750">
              <a:spcBef>
                <a:spcPts val="1200"/>
              </a:spcBef>
              <a:buFont typeface="Arial" panose="020B0604020202020204" pitchFamily="34" charset="0"/>
              <a:buChar char="•"/>
            </a:pPr>
            <a:r>
              <a:rPr lang="en-NZ"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Human</a:t>
            </a:r>
          </a:p>
          <a:p>
            <a:pPr marL="742950" lvl="1" indent="-285750">
              <a:spcBef>
                <a:spcPts val="1200"/>
              </a:spcBef>
              <a:buFont typeface="Arial" panose="020B0604020202020204" pitchFamily="34" charset="0"/>
              <a:buChar char="•"/>
            </a:pPr>
            <a:r>
              <a:rPr lang="en-NZ"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Financial and physical</a:t>
            </a:r>
            <a:endParaRPr lang="en-NZ"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1761454" y="947552"/>
            <a:ext cx="7034867" cy="707886"/>
          </a:xfrm>
          <a:prstGeom prst="rect">
            <a:avLst/>
          </a:prstGeom>
          <a:noFill/>
        </p:spPr>
        <p:txBody>
          <a:bodyPr wrap="square" rtlCol="0">
            <a:spAutoFit/>
          </a:bodyPr>
          <a:lstStyle/>
          <a:p>
            <a:r>
              <a:rPr lang="en-NZ" sz="4000" b="1" dirty="0">
                <a:solidFill>
                  <a:schemeClr val="bg1"/>
                </a:solidFill>
                <a:latin typeface="+mj-lt"/>
                <a:ea typeface="Open Sans Semibold" panose="020B0706030804020204" pitchFamily="34" charset="0"/>
                <a:cs typeface="Open Sans Semibold" panose="020B0706030804020204" pitchFamily="34" charset="0"/>
              </a:rPr>
              <a:t>The Living Standards Framework</a:t>
            </a:r>
            <a:endParaRPr lang="en-NZ" sz="3200" b="1" dirty="0">
              <a:solidFill>
                <a:schemeClr val="bg1"/>
              </a:solidFill>
              <a:latin typeface="+mj-lt"/>
              <a:ea typeface="Open Sans Semibold" panose="020B0706030804020204" pitchFamily="34" charset="0"/>
              <a:cs typeface="Open Sans Semibold" panose="020B0706030804020204" pitchFamily="34" charset="0"/>
            </a:endParaRPr>
          </a:p>
        </p:txBody>
      </p:sp>
      <p:grpSp>
        <p:nvGrpSpPr>
          <p:cNvPr id="11" name="Group 10"/>
          <p:cNvGrpSpPr/>
          <p:nvPr/>
        </p:nvGrpSpPr>
        <p:grpSpPr>
          <a:xfrm>
            <a:off x="1524001" y="5733256"/>
            <a:ext cx="6948262" cy="197272"/>
            <a:chOff x="5953" y="6145663"/>
            <a:chExt cx="4813314" cy="144016"/>
          </a:xfrm>
        </p:grpSpPr>
        <p:sp>
          <p:nvSpPr>
            <p:cNvPr id="12" name="Rectangle 11"/>
            <p:cNvSpPr/>
            <p:nvPr/>
          </p:nvSpPr>
          <p:spPr>
            <a:xfrm>
              <a:off x="5953" y="6145663"/>
              <a:ext cx="1202400" cy="144016"/>
            </a:xfrm>
            <a:prstGeom prst="rect">
              <a:avLst/>
            </a:prstGeom>
            <a:solidFill>
              <a:srgbClr val="17CFA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1209360" y="6145663"/>
              <a:ext cx="1202400" cy="144016"/>
            </a:xfrm>
            <a:prstGeom prst="rect">
              <a:avLst/>
            </a:prstGeom>
            <a:solidFill>
              <a:srgbClr val="2EBCC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2411760" y="6145663"/>
              <a:ext cx="1202400" cy="144015"/>
            </a:xfrm>
            <a:prstGeom prst="rect">
              <a:avLst/>
            </a:prstGeom>
            <a:solidFill>
              <a:srgbClr val="F5BC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p:cNvSpPr/>
            <p:nvPr/>
          </p:nvSpPr>
          <p:spPr>
            <a:xfrm>
              <a:off x="3612460" y="6145663"/>
              <a:ext cx="1206807" cy="144016"/>
            </a:xfrm>
            <a:prstGeom prst="rect">
              <a:avLst/>
            </a:prstGeom>
            <a:solidFill>
              <a:srgbClr val="D15A4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388086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rot="5400000">
            <a:off x="-1075793" y="1081743"/>
            <a:ext cx="2417106" cy="261184"/>
            <a:chOff x="5953" y="6145659"/>
            <a:chExt cx="4814007" cy="144020"/>
          </a:xfrm>
        </p:grpSpPr>
        <p:sp>
          <p:nvSpPr>
            <p:cNvPr id="5" name="Rectangle 4"/>
            <p:cNvSpPr/>
            <p:nvPr/>
          </p:nvSpPr>
          <p:spPr>
            <a:xfrm>
              <a:off x="5953" y="6145663"/>
              <a:ext cx="1202400" cy="144016"/>
            </a:xfrm>
            <a:prstGeom prst="rect">
              <a:avLst/>
            </a:prstGeom>
            <a:solidFill>
              <a:srgbClr val="17CFA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1208353" y="6145663"/>
              <a:ext cx="1202400" cy="144016"/>
            </a:xfrm>
            <a:prstGeom prst="rect">
              <a:avLst/>
            </a:prstGeom>
            <a:solidFill>
              <a:srgbClr val="2EBCC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2411760" y="6145660"/>
              <a:ext cx="1202400" cy="144015"/>
            </a:xfrm>
            <a:prstGeom prst="rect">
              <a:avLst/>
            </a:prstGeom>
            <a:solidFill>
              <a:srgbClr val="F5BC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3613153" y="6145659"/>
              <a:ext cx="1206807" cy="144016"/>
            </a:xfrm>
            <a:prstGeom prst="rect">
              <a:avLst/>
            </a:prstGeom>
            <a:solidFill>
              <a:srgbClr val="D15A4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9" name="Picture 8" descr="A screenshot of a web page&#10;&#10;Description automatically generated">
            <a:extLst>
              <a:ext uri="{FF2B5EF4-FFF2-40B4-BE49-F238E27FC236}">
                <a16:creationId xmlns:a16="http://schemas.microsoft.com/office/drawing/2014/main" id="{B139A2AE-92CE-FBE3-A2B2-DC4DDEEE5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3532" y="442438"/>
            <a:ext cx="8424936" cy="5973123"/>
          </a:xfrm>
          <a:prstGeom prst="rect">
            <a:avLst/>
          </a:prstGeom>
        </p:spPr>
      </p:pic>
    </p:spTree>
    <p:extLst>
      <p:ext uri="{BB962C8B-B14F-4D97-AF65-F5344CB8AC3E}">
        <p14:creationId xmlns:p14="http://schemas.microsoft.com/office/powerpoint/2010/main" val="2063883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rot="5400000">
            <a:off x="-1075793" y="1081743"/>
            <a:ext cx="2417106" cy="261184"/>
            <a:chOff x="5953" y="6145659"/>
            <a:chExt cx="4814007" cy="144020"/>
          </a:xfrm>
        </p:grpSpPr>
        <p:sp>
          <p:nvSpPr>
            <p:cNvPr id="5" name="Rectangle 4"/>
            <p:cNvSpPr/>
            <p:nvPr/>
          </p:nvSpPr>
          <p:spPr>
            <a:xfrm>
              <a:off x="5953" y="6145663"/>
              <a:ext cx="1202400" cy="144016"/>
            </a:xfrm>
            <a:prstGeom prst="rect">
              <a:avLst/>
            </a:prstGeom>
            <a:solidFill>
              <a:srgbClr val="17CFA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1208353" y="6145663"/>
              <a:ext cx="1202400" cy="144016"/>
            </a:xfrm>
            <a:prstGeom prst="rect">
              <a:avLst/>
            </a:prstGeom>
            <a:solidFill>
              <a:srgbClr val="2EBCC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2411760" y="6145660"/>
              <a:ext cx="1202400" cy="144015"/>
            </a:xfrm>
            <a:prstGeom prst="rect">
              <a:avLst/>
            </a:prstGeom>
            <a:solidFill>
              <a:srgbClr val="F5BC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3613153" y="6145659"/>
              <a:ext cx="1206807" cy="144016"/>
            </a:xfrm>
            <a:prstGeom prst="rect">
              <a:avLst/>
            </a:prstGeom>
            <a:solidFill>
              <a:srgbClr val="D15A4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3" name="Picture 2" descr="A stack of books on a table&#10;&#10;Description automatically generated">
            <a:extLst>
              <a:ext uri="{FF2B5EF4-FFF2-40B4-BE49-F238E27FC236}">
                <a16:creationId xmlns:a16="http://schemas.microsoft.com/office/drawing/2014/main" id="{28F8A992-4410-2FAB-DCEE-A7EEF644558E}"/>
              </a:ext>
            </a:extLst>
          </p:cNvPr>
          <p:cNvPicPr>
            <a:picLocks noChangeAspect="1"/>
          </p:cNvPicPr>
          <p:nvPr/>
        </p:nvPicPr>
        <p:blipFill rotWithShape="1">
          <a:blip r:embed="rId3">
            <a:extLst>
              <a:ext uri="{28A0092B-C50C-407E-A947-70E740481C1C}">
                <a14:useLocalDpi xmlns:a14="http://schemas.microsoft.com/office/drawing/2010/main" val="0"/>
              </a:ext>
            </a:extLst>
          </a:blip>
          <a:srcRect l="8137" t="7953" r="2359" b="946"/>
          <a:stretch/>
        </p:blipFill>
        <p:spPr>
          <a:xfrm>
            <a:off x="2063552" y="620688"/>
            <a:ext cx="8712968" cy="5616624"/>
          </a:xfrm>
          <a:prstGeom prst="rect">
            <a:avLst/>
          </a:prstGeom>
        </p:spPr>
      </p:pic>
    </p:spTree>
    <p:extLst>
      <p:ext uri="{BB962C8B-B14F-4D97-AF65-F5344CB8AC3E}">
        <p14:creationId xmlns:p14="http://schemas.microsoft.com/office/powerpoint/2010/main" val="1752885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etadata xmlns="http://www.objective.com/ecm/document/metadata/45BB653EDB824FF3834FB37A1F825EB0" version="1.0.0">
  <systemFields>
    <field name="Objective-Id">
      <value order="0">A1892369</value>
    </field>
    <field name="Objective-Title">
      <value order="0">2021-03 Planning and Performance Network</value>
    </field>
    <field name="Objective-Description">
      <value order="0"/>
    </field>
    <field name="Objective-CreationStamp">
      <value order="0">2021-03-16T08:50:58Z</value>
    </field>
    <field name="Objective-IsApproved">
      <value order="0">false</value>
    </field>
    <field name="Objective-IsPublished">
      <value order="0">true</value>
    </field>
    <field name="Objective-DatePublished">
      <value order="0">2021-03-17T21:20:02Z</value>
    </field>
    <field name="Objective-ModificationStamp">
      <value order="0">2021-03-17T21:20:05Z</value>
    </field>
    <field name="Objective-Owner">
      <value order="0">David Bagnall</value>
    </field>
    <field name="Objective-Path">
      <value order="0">Objective Global Folder:Office of the Clerk:Supporting Parliamentary functions:Parliamentary Engagement:Education:Public Sector:Financial Scrutiny Seminar:2021-03 Planning and Performance Network</value>
    </field>
    <field name="Objective-Parent">
      <value order="0">2021-03 Planning and Performance Network</value>
    </field>
    <field name="Objective-State">
      <value order="0">Published</value>
    </field>
    <field name="Objective-VersionId">
      <value order="0">vA2875619</value>
    </field>
    <field name="Objective-Version">
      <value order="0">1.0</value>
    </field>
    <field name="Objective-VersionNumber">
      <value order="0">1</value>
    </field>
    <field name="Objective-VersionComment">
      <value order="0">First version</value>
    </field>
    <field name="Objective-FileNumber">
      <value order="0">2018-0232</value>
    </field>
    <field name="Objective-Classification">
      <value order="0">Unclassified</value>
    </field>
    <field name="Objective-Caveats">
      <value order="0"/>
    </field>
  </systemFields>
  <catalogues>
    <catalogue name="Training And Presentation Type Catalogue" type="type" ori="id:cC46">
      <field name="Objective-Business unit">
        <value order="0">Policy and Procedure</value>
      </field>
      <field name="Objective-Presentation type">
        <value order="0">External audience</value>
      </field>
      <field name="Objective-Audience">
        <value order="0">Planning and Performance Network</value>
      </field>
    </catalogue>
  </catalogues>
</metadata>
</file>

<file path=customXml/item2.xml><?xml version="1.0" encoding="utf-8"?>
<metadata xmlns="http://www.objective.com/ecm/document/metadata/4A3DA1AEBBA04EABBD37CE9141504FCB" version="1.0.0">
  <systemFields>
    <field name="Objective-Id">
      <value order="0">A1079063</value>
    </field>
    <field name="Objective-Title">
      <value order="0">Session 04 - Hon Dr Deborah Russell - NZ</value>
    </field>
    <field name="Objective-Description">
      <value order="0"/>
    </field>
    <field name="Objective-CreationStamp">
      <value order="0">2024-04-19T07:35:33Z</value>
    </field>
    <field name="Objective-IsApproved">
      <value order="0">false</value>
    </field>
    <field name="Objective-IsPublished">
      <value order="0">true</value>
    </field>
    <field name="Objective-DatePublished">
      <value order="0">2024-04-19T07:35:52Z</value>
    </field>
    <field name="Objective-ModificationStamp">
      <value order="0">2024-04-19T07:35:52Z</value>
    </field>
    <field name="Objective-Owner">
      <value order="0">Martin, Marie</value>
    </field>
    <field name="Objective-Path">
      <value order="0">Parliament of Western Australia:Legislative Assembly:Parliamentary Committees:(PAC) 41st Parl:ACPAC:2024 Conference:Presentations:PowerPoints</value>
    </field>
    <field name="Objective-Parent">
      <value order="0">PowerPoints</value>
    </field>
    <field name="Objective-State">
      <value order="0">Published</value>
    </field>
    <field name="Objective-VersionId">
      <value order="0">vA2036722</value>
    </field>
    <field name="Objective-Version">
      <value order="0">1.0</value>
    </field>
    <field name="Objective-VersionNumber">
      <value order="0">2</value>
    </field>
    <field name="Objective-VersionComment">
      <value order="0">Version 2</value>
    </field>
    <field name="Objective-FileNumber">
      <value order="0"/>
    </field>
    <field name="Objective-Classification">
      <value order="0"/>
    </field>
    <field name="Objective-Caveats">
      <value order="0"/>
    </field>
  </systemFields>
  <catalogues>
    <catalogue name="DLA Document - General Type Catalogue" type="type" ori="id:cA29">
      <field name="Objective-Agency">
        <value order="0"/>
      </field>
      <field name="Objective-Parliament">
        <value order="0">41</value>
      </field>
      <field name="Objective-DLA Committee Name">
        <value order="0"/>
      </field>
      <field name="Objective-DLA Inquiry Code">
        <value order="0"/>
      </field>
      <field name="Objective-Action Required">
        <value order="0"/>
      </field>
      <field name="Objective-Date Action Due">
        <value order="0"/>
      </field>
      <field name="Objective-Date Action Complete">
        <value order="0"/>
      </field>
      <field name="Objective-Sender's Organisation">
        <value order="0"/>
      </field>
      <field name="Objective-Recipient's Organisation">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45BB653EDB824FF3834FB37A1F825EB0"/>
  </ds:schemaRefs>
</ds:datastoreItem>
</file>

<file path=customXml/itemProps2.xml><?xml version="1.0" encoding="utf-8"?>
<ds:datastoreItem xmlns:ds="http://schemas.openxmlformats.org/officeDocument/2006/customXml" ds:itemID="{5745109E-2DDF-40CB-AC2B-FF9B10C90820}">
  <ds:schemaRefs>
    <ds:schemaRef ds:uri="http://www.objective.com/ecm/document/metadata/4A3DA1AEBBA04EABBD37CE9141504FCB"/>
  </ds:schemaRefs>
</ds:datastoreItem>
</file>

<file path=docProps/app.xml><?xml version="1.0" encoding="utf-8"?>
<Properties xmlns="http://schemas.openxmlformats.org/officeDocument/2006/extended-properties" xmlns:vt="http://schemas.openxmlformats.org/officeDocument/2006/docPropsVTypes">
  <TotalTime>10307</TotalTime>
  <Words>612</Words>
  <Application>Microsoft Office PowerPoint</Application>
  <PresentationFormat>Widescreen</PresentationFormat>
  <Paragraphs>64</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Open Sans</vt:lpstr>
      <vt:lpstr>Open Sans Light</vt:lpstr>
      <vt:lpstr>Open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Parliamentary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Evett</dc:creator>
  <cp:lastModifiedBy>Martin, Marie</cp:lastModifiedBy>
  <cp:revision>159</cp:revision>
  <cp:lastPrinted>2021-03-17T20:54:56Z</cp:lastPrinted>
  <dcterms:created xsi:type="dcterms:W3CDTF">2017-06-08T23:03:47Z</dcterms:created>
  <dcterms:modified xsi:type="dcterms:W3CDTF">2024-04-19T08:56:46Z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A1079063</vt:lpwstr>
  </property>
  <property fmtid="{D5CDD505-2E9C-101B-9397-08002B2CF9AE}" pid="4" name="Objective-Title">
    <vt:lpwstr>Session 04 - Hon Dr Deborah Russell - NZ</vt:lpwstr>
  </property>
  <property fmtid="{D5CDD505-2E9C-101B-9397-08002B2CF9AE}" pid="5" name="Objective-Description">
    <vt:lpwstr/>
  </property>
  <property fmtid="{D5CDD505-2E9C-101B-9397-08002B2CF9AE}" pid="6" name="Objective-CreationStamp">
    <vt:filetime>2024-04-19T07:35:33Z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2024-04-19T07:35:52Z</vt:filetime>
  </property>
  <property fmtid="{D5CDD505-2E9C-101B-9397-08002B2CF9AE}" pid="10" name="Objective-ModificationStamp">
    <vt:filetime>2024-04-19T07:35:52Z</vt:filetime>
  </property>
  <property fmtid="{D5CDD505-2E9C-101B-9397-08002B2CF9AE}" pid="11" name="Objective-Owner">
    <vt:lpwstr>Martin, Marie</vt:lpwstr>
  </property>
  <property fmtid="{D5CDD505-2E9C-101B-9397-08002B2CF9AE}" pid="12" name="Objective-Path">
    <vt:lpwstr>Parliament of Western Australia:Legislative Assembly:Parliamentary Committees:(PAC) 41st Parl:ACPAC:2024 Conference:Presentations:PowerPoints</vt:lpwstr>
  </property>
  <property fmtid="{D5CDD505-2E9C-101B-9397-08002B2CF9AE}" pid="13" name="Objective-Parent">
    <vt:lpwstr>PowerPoints</vt:lpwstr>
  </property>
  <property fmtid="{D5CDD505-2E9C-101B-9397-08002B2CF9AE}" pid="14" name="Objective-State">
    <vt:lpwstr>Published</vt:lpwstr>
  </property>
  <property fmtid="{D5CDD505-2E9C-101B-9397-08002B2CF9AE}" pid="15" name="Objective-VersionId">
    <vt:lpwstr>vA2036722</vt:lpwstr>
  </property>
  <property fmtid="{D5CDD505-2E9C-101B-9397-08002B2CF9AE}" pid="16" name="Objective-Version">
    <vt:lpwstr>1.0</vt:lpwstr>
  </property>
  <property fmtid="{D5CDD505-2E9C-101B-9397-08002B2CF9AE}" pid="17" name="Objective-VersionNumber">
    <vt:r8>2</vt:r8>
  </property>
  <property fmtid="{D5CDD505-2E9C-101B-9397-08002B2CF9AE}" pid="18" name="Objective-VersionComment">
    <vt:lpwstr>Version 2</vt:lpwstr>
  </property>
  <property fmtid="{D5CDD505-2E9C-101B-9397-08002B2CF9AE}" pid="19" name="Objective-FileNumber">
    <vt:lpwstr/>
  </property>
  <property fmtid="{D5CDD505-2E9C-101B-9397-08002B2CF9AE}" pid="20" name="Objective-Classification">
    <vt:lpwstr/>
  </property>
  <property fmtid="{D5CDD505-2E9C-101B-9397-08002B2CF9AE}" pid="21" name="Objective-Caveats">
    <vt:lpwstr/>
  </property>
  <property fmtid="{D5CDD505-2E9C-101B-9397-08002B2CF9AE}" pid="22" name="Objective-Business unit">
    <vt:lpwstr>Policy and Procedure</vt:lpwstr>
  </property>
  <property fmtid="{D5CDD505-2E9C-101B-9397-08002B2CF9AE}" pid="23" name="Objective-Presentation type">
    <vt:lpwstr>External audience</vt:lpwstr>
  </property>
  <property fmtid="{D5CDD505-2E9C-101B-9397-08002B2CF9AE}" pid="24" name="Objective-Audience">
    <vt:lpwstr>Planning and Performance Network</vt:lpwstr>
  </property>
  <property fmtid="{D5CDD505-2E9C-101B-9397-08002B2CF9AE}" pid="25" name="Objective-Agency">
    <vt:lpwstr/>
  </property>
  <property fmtid="{D5CDD505-2E9C-101B-9397-08002B2CF9AE}" pid="26" name="Objective-Parliament">
    <vt:lpwstr>41</vt:lpwstr>
  </property>
  <property fmtid="{D5CDD505-2E9C-101B-9397-08002B2CF9AE}" pid="27" name="Objective-DLA Committee Name">
    <vt:lpwstr/>
  </property>
  <property fmtid="{D5CDD505-2E9C-101B-9397-08002B2CF9AE}" pid="28" name="Objective-DLA Inquiry Code">
    <vt:lpwstr/>
  </property>
  <property fmtid="{D5CDD505-2E9C-101B-9397-08002B2CF9AE}" pid="29" name="Objective-Action Required">
    <vt:lpwstr/>
  </property>
  <property fmtid="{D5CDD505-2E9C-101B-9397-08002B2CF9AE}" pid="30" name="Objective-Date Action Due">
    <vt:lpwstr/>
  </property>
  <property fmtid="{D5CDD505-2E9C-101B-9397-08002B2CF9AE}" pid="31" name="Objective-Date Action Complete">
    <vt:lpwstr/>
  </property>
  <property fmtid="{D5CDD505-2E9C-101B-9397-08002B2CF9AE}" pid="32" name="Objective-Sender's Organisation">
    <vt:lpwstr/>
  </property>
  <property fmtid="{D5CDD505-2E9C-101B-9397-08002B2CF9AE}" pid="33" name="Objective-Recipient's Organisation">
    <vt:lpwstr/>
  </property>
</Properties>
</file>