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sldIdLst>
    <p:sldId id="529" r:id="rId3"/>
    <p:sldId id="518" r:id="rId4"/>
    <p:sldId id="537" r:id="rId5"/>
    <p:sldId id="540" r:id="rId6"/>
    <p:sldId id="538" r:id="rId7"/>
    <p:sldId id="54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F0EB7A-E911-1AC5-A74B-EBD2F890E14A}" name="Lacey Holtfreter" initials="LH" userId="S::Lacey.Holtfreter@audit.wa.gov.au::260a6edb-a0d6-4f1e-ba16-f6dd705a5e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75" autoAdjust="0"/>
  </p:normalViewPr>
  <p:slideViewPr>
    <p:cSldViewPr snapToGrid="0" showGuides="1">
      <p:cViewPr varScale="1">
        <p:scale>
          <a:sx n="81" d="100"/>
          <a:sy n="81" d="100"/>
        </p:scale>
        <p:origin x="96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Martin" userId="b49b1185-86a2-42d1-9321-7549e5381751" providerId="ADAL" clId="{5BE9AA52-C78D-4A15-B4BF-1BDC6ECC6F39}"/>
    <pc:docChg chg="modSld">
      <pc:chgData name="Marie Martin" userId="b49b1185-86a2-42d1-9321-7549e5381751" providerId="ADAL" clId="{5BE9AA52-C78D-4A15-B4BF-1BDC6ECC6F39}" dt="2024-04-30T05:57:01.174" v="5" actId="20577"/>
      <pc:docMkLst>
        <pc:docMk/>
      </pc:docMkLst>
      <pc:sldChg chg="modSp mod">
        <pc:chgData name="Marie Martin" userId="b49b1185-86a2-42d1-9321-7549e5381751" providerId="ADAL" clId="{5BE9AA52-C78D-4A15-B4BF-1BDC6ECC6F39}" dt="2024-04-30T05:57:01.174" v="5" actId="20577"/>
        <pc:sldMkLst>
          <pc:docMk/>
          <pc:sldMk cId="2621440014" sldId="529"/>
        </pc:sldMkLst>
        <pc:spChg chg="mod">
          <ac:chgData name="Marie Martin" userId="b49b1185-86a2-42d1-9321-7549e5381751" providerId="ADAL" clId="{5BE9AA52-C78D-4A15-B4BF-1BDC6ECC6F39}" dt="2024-04-30T05:57:01.174" v="5" actId="20577"/>
          <ac:spMkLst>
            <pc:docMk/>
            <pc:sldMk cId="2621440014" sldId="529"/>
            <ac:spMk id="2" creationId="{7E597BAE-5850-48E1-96B4-0732C2F6CCD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Holtfreter\AppData\Local\Microsoft\Windows\INetCache\Content.Outlook\HG27V3B8\Sandra%20ACPA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4"/>
          <c:order val="14"/>
          <c:tx>
            <c:strRef>
              <c:f>Sheet1!$A$16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Sheet1!$B$1:$M$1</c:f>
              <c:strCache>
                <c:ptCount val="12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  <c:pt idx="11">
                  <c:v>2023-24*</c:v>
                </c:pt>
              </c:strCache>
            </c:strRef>
          </c:cat>
          <c:val>
            <c:numRef>
              <c:f>Sheet1!$B$16:$M$16</c:f>
              <c:numCache>
                <c:formatCode>General</c:formatCode>
                <c:ptCount val="12"/>
                <c:pt idx="0">
                  <c:v>3</c:v>
                </c:pt>
                <c:pt idx="1">
                  <c:v>7</c:v>
                </c:pt>
                <c:pt idx="2">
                  <c:v>14</c:v>
                </c:pt>
                <c:pt idx="3">
                  <c:v>10</c:v>
                </c:pt>
                <c:pt idx="4">
                  <c:v>50</c:v>
                </c:pt>
                <c:pt idx="5">
                  <c:v>27</c:v>
                </c:pt>
                <c:pt idx="6">
                  <c:v>26</c:v>
                </c:pt>
                <c:pt idx="7">
                  <c:v>14</c:v>
                </c:pt>
                <c:pt idx="8">
                  <c:v>4</c:v>
                </c:pt>
                <c:pt idx="9">
                  <c:v>3</c:v>
                </c:pt>
                <c:pt idx="10">
                  <c:v>7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E-45D0-89F5-C736D688D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2124000"/>
        <c:axId val="4458917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Cabinet in confidence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Sheet1!$B$2:$M$2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47</c:v>
                      </c:pt>
                      <c:pt idx="5">
                        <c:v>2</c:v>
                      </c:pt>
                      <c:pt idx="6">
                        <c:v>8</c:v>
                      </c:pt>
                      <c:pt idx="7">
                        <c:v>3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76E-45D0-89F5-C736D688D26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Commercial in confidence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Sheet1!$B$3:$M$3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1</c:v>
                      </c:pt>
                      <c:pt idx="5">
                        <c:v>13</c:v>
                      </c:pt>
                      <c:pt idx="6">
                        <c:v>13</c:v>
                      </c:pt>
                      <c:pt idx="7">
                        <c:v>5</c:v>
                      </c:pt>
                      <c:pt idx="8">
                        <c:v>3</c:v>
                      </c:pt>
                      <c:pt idx="9">
                        <c:v>2</c:v>
                      </c:pt>
                      <c:pt idx="10">
                        <c:v>5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76E-45D0-89F5-C736D688D26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Litigation is ongoing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Sheet1!$B$4:$M$4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76E-45D0-89F5-C736D688D26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Personal information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Sheet1!$B$5:$M$5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76E-45D0-89F5-C736D688D26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Confidential contractual matters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Sheet1!$B$6:$M$6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76E-45D0-89F5-C736D688D26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Confidential information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Sheet1!$B$7:$M$7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5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1</c:v>
                      </c:pt>
                      <c:pt idx="9">
                        <c:v>0</c:v>
                      </c:pt>
                      <c:pt idx="10">
                        <c:v>1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76E-45D0-89F5-C736D688D26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Legal Professional Privilege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Sheet1!$B$8:$M$8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3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76E-45D0-89F5-C736D688D26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Public interest immunity/Cabinet confidentiality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Sheet1!$B$9:$M$9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76E-45D0-89F5-C736D688D26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  <c:pt idx="0">
                        <c:v>Govt/third party commercial information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Sheet1!$B$10:$M$10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76E-45D0-89F5-C736D688D26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Inaccurate information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Sheet1!$B$11:$M$11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76E-45D0-89F5-C736D688D26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Public interest immunity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Sheet1!$B$12:$M$12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76E-45D0-89F5-C736D688D261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</c15:sqref>
                        </c15:formulaRef>
                      </c:ext>
                    </c:extLst>
                    <c:strCache>
                      <c:ptCount val="1"/>
                      <c:pt idx="0">
                        <c:v>Public interest/impact on potential legal action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Sheet1!$B$13:$M$13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76E-45D0-89F5-C736D688D261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</c15:sqref>
                        </c15:formulaRef>
                      </c:ext>
                    </c:extLst>
                    <c:strCache>
                      <c:ptCount val="1"/>
                      <c:pt idx="0">
                        <c:v>Not a valid notice.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Sheet1!$B$14:$M$14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76E-45D0-89F5-C736D688D261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Legal Professional Privilege/Cabinet in confidence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  <c:pt idx="5">
                        <c:v>2017-18</c:v>
                      </c:pt>
                      <c:pt idx="6">
                        <c:v>2018-19</c:v>
                      </c:pt>
                      <c:pt idx="7">
                        <c:v>2019-20</c:v>
                      </c:pt>
                      <c:pt idx="8">
                        <c:v>2020-21</c:v>
                      </c:pt>
                      <c:pt idx="9">
                        <c:v>2021-22</c:v>
                      </c:pt>
                      <c:pt idx="10">
                        <c:v>2022-23</c:v>
                      </c:pt>
                      <c:pt idx="11">
                        <c:v>2023-24*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Sheet1!$B$15:$M$15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76E-45D0-89F5-C736D688D261}"/>
                  </c:ext>
                </c:extLst>
              </c15:ser>
            </c15:filteredBarSeries>
          </c:ext>
        </c:extLst>
      </c:barChart>
      <c:catAx>
        <c:axId val="11721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5891792"/>
        <c:crosses val="autoZero"/>
        <c:auto val="1"/>
        <c:lblAlgn val="ctr"/>
        <c:lblOffset val="100"/>
        <c:noMultiLvlLbl val="0"/>
      </c:catAx>
      <c:valAx>
        <c:axId val="44589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212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2016-17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5DD6-43FA-A37B-6CF5ACD8E30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5DD6-43FA-A37B-6CF5ACD8E30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5DD6-43FA-A37B-6CF5ACD8E30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5DD6-43FA-A37B-6CF5ACD8E30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5DD6-43FA-A37B-6CF5ACD8E30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5DD6-43FA-A37B-6CF5ACD8E30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5DD6-43FA-A37B-6CF5ACD8E30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5DD6-43FA-A37B-6CF5ACD8E309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E-5DD6-43FA-A37B-6CF5ACD8E309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5DD6-43FA-A37B-6CF5ACD8E309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2-5DD6-43FA-A37B-6CF5ACD8E309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4-5DD6-43FA-A37B-6CF5ACD8E309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6-5DD6-43FA-A37B-6CF5ACD8E309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8-5DD6-43FA-A37B-6CF5ACD8E309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9-5DD6-43FA-A37B-6CF5ACD8E309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2017-18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5DD6-43FA-A37B-6CF5ACD8E30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5DD6-43FA-A37B-6CF5ACD8E30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F-5DD6-43FA-A37B-6CF5ACD8E30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1-5DD6-43FA-A37B-6CF5ACD8E30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3-5DD6-43FA-A37B-6CF5ACD8E30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5-5DD6-43FA-A37B-6CF5ACD8E30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5DD6-43FA-A37B-6CF5ACD8E30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5DD6-43FA-A37B-6CF5ACD8E309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5DD6-43FA-A37B-6CF5ACD8E309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D-5DD6-43FA-A37B-6CF5ACD8E309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F-5DD6-43FA-A37B-6CF5ACD8E309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1-5DD6-43FA-A37B-6CF5ACD8E309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3-5DD6-43FA-A37B-6CF5ACD8E309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5-5DD6-43FA-A37B-6CF5ACD8E30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</c:v>
                      </c:pt>
                      <c:pt idx="1">
                        <c:v>13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5</c:v>
                      </c:pt>
                      <c:pt idx="6">
                        <c:v>3</c:v>
                      </c:pt>
                      <c:pt idx="7">
                        <c:v>3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6-5DD6-43FA-A37B-6CF5ACD8E309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2018-19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8-5DD6-43FA-A37B-6CF5ACD8E30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A-5DD6-43FA-A37B-6CF5ACD8E30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C-5DD6-43FA-A37B-6CF5ACD8E30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E-5DD6-43FA-A37B-6CF5ACD8E30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0-5DD6-43FA-A37B-6CF5ACD8E30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2-5DD6-43FA-A37B-6CF5ACD8E30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4-5DD6-43FA-A37B-6CF5ACD8E30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6-5DD6-43FA-A37B-6CF5ACD8E309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8-5DD6-43FA-A37B-6CF5ACD8E309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A-5DD6-43FA-A37B-6CF5ACD8E309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C-5DD6-43FA-A37B-6CF5ACD8E309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E-5DD6-43FA-A37B-6CF5ACD8E309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0-5DD6-43FA-A37B-6CF5ACD8E309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2-5DD6-43FA-A37B-6CF5ACD8E30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8</c:v>
                      </c:pt>
                      <c:pt idx="1">
                        <c:v>13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3-5DD6-43FA-A37B-6CF5ACD8E309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2019-20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5DD6-43FA-A37B-6CF5ACD8E30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7-5DD6-43FA-A37B-6CF5ACD8E30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9-5DD6-43FA-A37B-6CF5ACD8E30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B-5DD6-43FA-A37B-6CF5ACD8E30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D-5DD6-43FA-A37B-6CF5ACD8E30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5DD6-43FA-A37B-6CF5ACD8E30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5DD6-43FA-A37B-6CF5ACD8E30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5DD6-43FA-A37B-6CF5ACD8E309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5-5DD6-43FA-A37B-6CF5ACD8E309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7-5DD6-43FA-A37B-6CF5ACD8E309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9-5DD6-43FA-A37B-6CF5ACD8E309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5DD6-43FA-A37B-6CF5ACD8E309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5DD6-43FA-A37B-6CF5ACD8E309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5DD6-43FA-A37B-6CF5ACD8E30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</c:v>
                      </c:pt>
                      <c:pt idx="1">
                        <c:v>5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</c:v>
                      </c:pt>
                      <c:pt idx="11">
                        <c:v>0</c:v>
                      </c:pt>
                      <c:pt idx="12">
                        <c:v>2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0-5DD6-43FA-A37B-6CF5ACD8E309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2020-21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2-5DD6-43FA-A37B-6CF5ACD8E30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4-5DD6-43FA-A37B-6CF5ACD8E30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6-5DD6-43FA-A37B-6CF5ACD8E30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8-5DD6-43FA-A37B-6CF5ACD8E30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A-5DD6-43FA-A37B-6CF5ACD8E30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C-5DD6-43FA-A37B-6CF5ACD8E30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E-5DD6-43FA-A37B-6CF5ACD8E30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0-5DD6-43FA-A37B-6CF5ACD8E309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5DD6-43FA-A37B-6CF5ACD8E309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5DD6-43FA-A37B-6CF5ACD8E309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5DD6-43FA-A37B-6CF5ACD8E309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8-5DD6-43FA-A37B-6CF5ACD8E309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A-5DD6-43FA-A37B-6CF5ACD8E309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C-5DD6-43FA-A37B-6CF5ACD8E30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D-5DD6-43FA-A37B-6CF5ACD8E309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2021-22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F-5DD6-43FA-A37B-6CF5ACD8E30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1-5DD6-43FA-A37B-6CF5ACD8E30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3-5DD6-43FA-A37B-6CF5ACD8E30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5-5DD6-43FA-A37B-6CF5ACD8E30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5DD6-43FA-A37B-6CF5ACD8E30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5DD6-43FA-A37B-6CF5ACD8E30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5DD6-43FA-A37B-6CF5ACD8E30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D-5DD6-43FA-A37B-6CF5ACD8E309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F-5DD6-43FA-A37B-6CF5ACD8E309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1-5DD6-43FA-A37B-6CF5ACD8E309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3-5DD6-43FA-A37B-6CF5ACD8E309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5-5DD6-43FA-A37B-6CF5ACD8E309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7-5DD6-43FA-A37B-6CF5ACD8E309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9-5DD6-43FA-A37B-6CF5ACD8E30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</c:v>
                      </c:pt>
                      <c:pt idx="1">
                        <c:v>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A-5DD6-43FA-A37B-6CF5ACD8E309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2022-23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C-5DD6-43FA-A37B-6CF5ACD8E30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E-5DD6-43FA-A37B-6CF5ACD8E30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0-5DD6-43FA-A37B-6CF5ACD8E30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2-5DD6-43FA-A37B-6CF5ACD8E30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4-5DD6-43FA-A37B-6CF5ACD8E30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6-5DD6-43FA-A37B-6CF5ACD8E30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8-5DD6-43FA-A37B-6CF5ACD8E30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A-5DD6-43FA-A37B-6CF5ACD8E309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C-5DD6-43FA-A37B-6CF5ACD8E309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E-5DD6-43FA-A37B-6CF5ACD8E309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0-5DD6-43FA-A37B-6CF5ACD8E309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2-5DD6-43FA-A37B-6CF5ACD8E309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4-5DD6-43FA-A37B-6CF5ACD8E309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6-5DD6-43FA-A37B-6CF5ACD8E30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</c:v>
                      </c:pt>
                      <c:pt idx="1">
                        <c:v>5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7-5DD6-43FA-A37B-6CF5ACD8E309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2023-24*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9-5DD6-43FA-A37B-6CF5ACD8E30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B-5DD6-43FA-A37B-6CF5ACD8E30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D-5DD6-43FA-A37B-6CF5ACD8E30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F-5DD6-43FA-A37B-6CF5ACD8E30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1-5DD6-43FA-A37B-6CF5ACD8E30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3-5DD6-43FA-A37B-6CF5ACD8E30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5-5DD6-43FA-A37B-6CF5ACD8E30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7-5DD6-43FA-A37B-6CF5ACD8E309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9-5DD6-43FA-A37B-6CF5ACD8E309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B-5DD6-43FA-A37B-6CF5ACD8E309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D-5DD6-43FA-A37B-6CF5ACD8E309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F-5DD6-43FA-A37B-6CF5ACD8E309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1-5DD6-43FA-A37B-6CF5ACD8E309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3-5DD6-43FA-A37B-6CF5ACD8E30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4-5DD6-43FA-A37B-6CF5ACD8E309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8"/>
          <c:order val="8"/>
          <c:tx>
            <c:strRef>
              <c:f>Sheet1!$N$1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EF-4F64-B736-FF898E20F5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F-4F64-B736-FF898E20F5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EF-4F64-B736-FF898E20F5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EF-4F64-B736-FF898E20F5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EF-4F64-B736-FF898E20F5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EF-4F64-B736-FF898E20F5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EF-4F64-B736-FF898E20F51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5EF-4F64-B736-FF898E20F51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5EF-4F64-B736-FF898E20F51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5EF-4F64-B736-FF898E20F51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5EF-4F64-B736-FF898E20F51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5EF-4F64-B736-FF898E20F51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5EF-4F64-B736-FF898E20F51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5EF-4F64-B736-FF898E20F51A}"/>
              </c:ext>
            </c:extLst>
          </c:dPt>
          <c:cat>
            <c:strRef>
              <c:f>Sheet1!$A$2:$A$15</c:f>
              <c:strCache>
                <c:ptCount val="14"/>
                <c:pt idx="0">
                  <c:v>Cabinet in confidence</c:v>
                </c:pt>
                <c:pt idx="1">
                  <c:v>Commercial in confidence</c:v>
                </c:pt>
                <c:pt idx="2">
                  <c:v>Litigation is ongoing</c:v>
                </c:pt>
                <c:pt idx="3">
                  <c:v>Personal information</c:v>
                </c:pt>
                <c:pt idx="4">
                  <c:v>Confidential contractual matters</c:v>
                </c:pt>
                <c:pt idx="5">
                  <c:v>Confidential information</c:v>
                </c:pt>
                <c:pt idx="6">
                  <c:v>Legal Professional Privilege</c:v>
                </c:pt>
                <c:pt idx="7">
                  <c:v>Public interest immunity/Cabinet confidentiality</c:v>
                </c:pt>
                <c:pt idx="8">
                  <c:v>Govt/third party commercial information</c:v>
                </c:pt>
                <c:pt idx="9">
                  <c:v>Inaccurate information</c:v>
                </c:pt>
                <c:pt idx="10">
                  <c:v>Public interest immunity</c:v>
                </c:pt>
                <c:pt idx="11">
                  <c:v>Public interest/impact on potential legal action</c:v>
                </c:pt>
                <c:pt idx="12">
                  <c:v>Not a valid notice.</c:v>
                </c:pt>
                <c:pt idx="13">
                  <c:v>Legal Professional Privilege/Cabinet in confidence</c:v>
                </c:pt>
              </c:strCache>
            </c:strRef>
          </c:cat>
          <c:val>
            <c:numRef>
              <c:f>Sheet1!$N$2:$N$15</c:f>
              <c:numCache>
                <c:formatCode>General</c:formatCode>
                <c:ptCount val="14"/>
                <c:pt idx="0">
                  <c:v>62</c:v>
                </c:pt>
                <c:pt idx="1">
                  <c:v>42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5EF-4F64-B736-FF898E20F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2016-17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65EF-4F64-B736-FF898E20F5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65EF-4F64-B736-FF898E20F5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65EF-4F64-B736-FF898E20F5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65EF-4F64-B736-FF898E20F5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65EF-4F64-B736-FF898E20F5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65EF-4F64-B736-FF898E20F51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65EF-4F64-B736-FF898E20F51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65EF-4F64-B736-FF898E20F51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E-65EF-4F64-B736-FF898E20F51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65EF-4F64-B736-FF898E20F51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2-65EF-4F64-B736-FF898E20F51A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4-65EF-4F64-B736-FF898E20F51A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6-65EF-4F64-B736-FF898E20F51A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8-65EF-4F64-B736-FF898E20F51A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47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9-65EF-4F64-B736-FF898E20F51A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2017-18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65EF-4F64-B736-FF898E20F5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65EF-4F64-B736-FF898E20F5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F-65EF-4F64-B736-FF898E20F5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1-65EF-4F64-B736-FF898E20F5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3-65EF-4F64-B736-FF898E20F5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5-65EF-4F64-B736-FF898E20F51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65EF-4F64-B736-FF898E20F51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65EF-4F64-B736-FF898E20F51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65EF-4F64-B736-FF898E20F51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D-65EF-4F64-B736-FF898E20F51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F-65EF-4F64-B736-FF898E20F51A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1-65EF-4F64-B736-FF898E20F51A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3-65EF-4F64-B736-FF898E20F51A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5-65EF-4F64-B736-FF898E20F51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</c:v>
                      </c:pt>
                      <c:pt idx="1">
                        <c:v>13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5</c:v>
                      </c:pt>
                      <c:pt idx="6">
                        <c:v>3</c:v>
                      </c:pt>
                      <c:pt idx="7">
                        <c:v>3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6-65EF-4F64-B736-FF898E20F51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2018-19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8-65EF-4F64-B736-FF898E20F5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A-65EF-4F64-B736-FF898E20F5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C-65EF-4F64-B736-FF898E20F5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E-65EF-4F64-B736-FF898E20F5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0-65EF-4F64-B736-FF898E20F5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2-65EF-4F64-B736-FF898E20F51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4-65EF-4F64-B736-FF898E20F51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6-65EF-4F64-B736-FF898E20F51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8-65EF-4F64-B736-FF898E20F51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A-65EF-4F64-B736-FF898E20F51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C-65EF-4F64-B736-FF898E20F51A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E-65EF-4F64-B736-FF898E20F51A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0-65EF-4F64-B736-FF898E20F51A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2-65EF-4F64-B736-FF898E20F51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8</c:v>
                      </c:pt>
                      <c:pt idx="1">
                        <c:v>13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3-65EF-4F64-B736-FF898E20F51A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2019-20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65EF-4F64-B736-FF898E20F5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7-65EF-4F64-B736-FF898E20F5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9-65EF-4F64-B736-FF898E20F5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B-65EF-4F64-B736-FF898E20F5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D-65EF-4F64-B736-FF898E20F5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65EF-4F64-B736-FF898E20F51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65EF-4F64-B736-FF898E20F51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65EF-4F64-B736-FF898E20F51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5-65EF-4F64-B736-FF898E20F51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7-65EF-4F64-B736-FF898E20F51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9-65EF-4F64-B736-FF898E20F51A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65EF-4F64-B736-FF898E20F51A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65EF-4F64-B736-FF898E20F51A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65EF-4F64-B736-FF898E20F51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</c:v>
                      </c:pt>
                      <c:pt idx="1">
                        <c:v>5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</c:v>
                      </c:pt>
                      <c:pt idx="11">
                        <c:v>0</c:v>
                      </c:pt>
                      <c:pt idx="12">
                        <c:v>2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0-65EF-4F64-B736-FF898E20F51A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2020-21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2-65EF-4F64-B736-FF898E20F5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4-65EF-4F64-B736-FF898E20F5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6-65EF-4F64-B736-FF898E20F5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8-65EF-4F64-B736-FF898E20F5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A-65EF-4F64-B736-FF898E20F5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C-65EF-4F64-B736-FF898E20F51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E-65EF-4F64-B736-FF898E20F51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0-65EF-4F64-B736-FF898E20F51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65EF-4F64-B736-FF898E20F51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65EF-4F64-B736-FF898E20F51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65EF-4F64-B736-FF898E20F51A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8-65EF-4F64-B736-FF898E20F51A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A-65EF-4F64-B736-FF898E20F51A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C-65EF-4F64-B736-FF898E20F51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D-65EF-4F64-B736-FF898E20F51A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2021-22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F-65EF-4F64-B736-FF898E20F5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1-65EF-4F64-B736-FF898E20F5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3-65EF-4F64-B736-FF898E20F5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5-65EF-4F64-B736-FF898E20F5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65EF-4F64-B736-FF898E20F5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65EF-4F64-B736-FF898E20F51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65EF-4F64-B736-FF898E20F51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D-65EF-4F64-B736-FF898E20F51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F-65EF-4F64-B736-FF898E20F51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1-65EF-4F64-B736-FF898E20F51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3-65EF-4F64-B736-FF898E20F51A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5-65EF-4F64-B736-FF898E20F51A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7-65EF-4F64-B736-FF898E20F51A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9-65EF-4F64-B736-FF898E20F51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</c:v>
                      </c:pt>
                      <c:pt idx="1">
                        <c:v>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A-65EF-4F64-B736-FF898E20F51A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2022-23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C-65EF-4F64-B736-FF898E20F5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E-65EF-4F64-B736-FF898E20F5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0-65EF-4F64-B736-FF898E20F5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2-65EF-4F64-B736-FF898E20F5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4-65EF-4F64-B736-FF898E20F5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6-65EF-4F64-B736-FF898E20F51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8-65EF-4F64-B736-FF898E20F51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A-65EF-4F64-B736-FF898E20F51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C-65EF-4F64-B736-FF898E20F51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E-65EF-4F64-B736-FF898E20F51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0-65EF-4F64-B736-FF898E20F51A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2-65EF-4F64-B736-FF898E20F51A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4-65EF-4F64-B736-FF898E20F51A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6-65EF-4F64-B736-FF898E20F51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</c:v>
                      </c:pt>
                      <c:pt idx="1">
                        <c:v>5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7-65EF-4F64-B736-FF898E20F51A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2023-24*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9-65EF-4F64-B736-FF898E20F5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B-65EF-4F64-B736-FF898E20F5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D-65EF-4F64-B736-FF898E20F5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F-65EF-4F64-B736-FF898E20F5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1-65EF-4F64-B736-FF898E20F5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3-65EF-4F64-B736-FF898E20F51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5-65EF-4F64-B736-FF898E20F51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7-65EF-4F64-B736-FF898E20F51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9-65EF-4F64-B736-FF898E20F51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B-65EF-4F64-B736-FF898E20F51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D-65EF-4F64-B736-FF898E20F51A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F-65EF-4F64-B736-FF898E20F51A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1-65EF-4F64-B736-FF898E20F51A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3-65EF-4F64-B736-FF898E20F51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Cabinet in confidence</c:v>
                      </c:pt>
                      <c:pt idx="1">
                        <c:v>Commercial in confidence</c:v>
                      </c:pt>
                      <c:pt idx="2">
                        <c:v>Litigation is ongoing</c:v>
                      </c:pt>
                      <c:pt idx="3">
                        <c:v>Personal information</c:v>
                      </c:pt>
                      <c:pt idx="4">
                        <c:v>Confidential contractual matters</c:v>
                      </c:pt>
                      <c:pt idx="5">
                        <c:v>Confidential information</c:v>
                      </c:pt>
                      <c:pt idx="6">
                        <c:v>Legal Professional Privilege</c:v>
                      </c:pt>
                      <c:pt idx="7">
                        <c:v>Public interest immunity/Cabinet confidentiality</c:v>
                      </c:pt>
                      <c:pt idx="8">
                        <c:v>Govt/third party commercial information</c:v>
                      </c:pt>
                      <c:pt idx="9">
                        <c:v>Inaccurate information</c:v>
                      </c:pt>
                      <c:pt idx="10">
                        <c:v>Public interest immunity</c:v>
                      </c:pt>
                      <c:pt idx="11">
                        <c:v>Public interest/impact on potential legal action</c:v>
                      </c:pt>
                      <c:pt idx="12">
                        <c:v>Not a valid notice.</c:v>
                      </c:pt>
                      <c:pt idx="13">
                        <c:v>Legal Professional Privilege/Cabinet in confidence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4-65EF-4F64-B736-FF898E20F51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3T08:10:4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0 496 0 0,'0'0'4592'0'0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3T08:10:4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0 496 0 0,'0'0'4592'0'0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64005-B581-4DE7-960B-1D4B3EECB61D}" type="datetimeFigureOut">
              <a:rPr lang="en-AU" smtClean="0"/>
              <a:t>30/04/2024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1E7C-FE4A-40D0-97FF-D3A919009DE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55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1E7C-FE4A-40D0-97FF-D3A919009DE9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818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1E7C-FE4A-40D0-97FF-D3A919009DE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427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1E7C-FE4A-40D0-97FF-D3A919009DE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064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1E7C-FE4A-40D0-97FF-D3A919009DE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942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1E7C-FE4A-40D0-97FF-D3A919009DE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538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1E7C-FE4A-40D0-97FF-D3A919009DE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887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2316" cy="691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85668"/>
            <a:ext cx="10515600" cy="26207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599369"/>
            <a:ext cx="10515599" cy="1063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24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2316" cy="691442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95058C0-C727-4E13-AE58-D602AEABF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A2F76A3-4344-46BB-9AC6-C5D9B25A4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2316" cy="69144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9A034BF-A1B6-4B45-9CCF-1518DF2F87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8E77E22F-6B81-43AC-88BD-237D7D7E9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4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92314" cy="69144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2A06E86-50DE-401B-AC71-6EA1C9CD9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54A56140-DB31-4CB9-8C48-8B5AB456B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0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92314" cy="691442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4FA23CA-F44E-4D57-B4C4-1AE100AB5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63E4CEF-0AC7-4579-9A32-8C24FE836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2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292312" cy="691442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0C38E42-D5B6-43EB-8A41-FD92FE81D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45F742E7-EC08-4339-8475-2EDB92248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40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37D345-D1CD-7623-B7BE-4E172F33E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31" y="1778629"/>
            <a:ext cx="11496138" cy="4080995"/>
          </a:xfrm>
          <a:prstGeom prst="rect">
            <a:avLst/>
          </a:prstGeom>
        </p:spPr>
        <p:txBody>
          <a:bodyPr/>
          <a:lstStyle>
            <a:lvl1pPr marL="361950" indent="-361950">
              <a:spcBef>
                <a:spcPts val="1000"/>
              </a:spcBef>
              <a:defRPr/>
            </a:lvl1pPr>
            <a:lvl2pPr marL="685800" indent="-323850">
              <a:spcBef>
                <a:spcPts val="1000"/>
              </a:spcBef>
              <a:defRPr/>
            </a:lvl2pPr>
            <a:lvl3pPr marL="982663" indent="-266700">
              <a:spcBef>
                <a:spcPts val="1000"/>
              </a:spcBef>
              <a:defRPr/>
            </a:lvl3pPr>
            <a:lvl4pPr marL="1527175" indent="-268288">
              <a:spcBef>
                <a:spcPts val="1000"/>
              </a:spcBef>
              <a:defRPr/>
            </a:lvl4pPr>
            <a:lvl5pPr marL="2062163" indent="-268288"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E1B814-8BEE-4C78-AC52-98E1A2B2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588361"/>
            <a:ext cx="11496138" cy="857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201C5-D3F6-F5E3-743F-BAF11CC55E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31" y="5927203"/>
            <a:ext cx="1515033" cy="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2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37D345-D1CD-7623-B7BE-4E172F33E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31" y="1778629"/>
            <a:ext cx="11496138" cy="4080995"/>
          </a:xfrm>
          <a:prstGeom prst="rect">
            <a:avLst/>
          </a:prstGeom>
        </p:spPr>
        <p:txBody>
          <a:bodyPr/>
          <a:lstStyle>
            <a:lvl1pPr marL="361950" indent="-361950">
              <a:spcBef>
                <a:spcPts val="1000"/>
              </a:spcBef>
              <a:defRPr/>
            </a:lvl1pPr>
            <a:lvl2pPr marL="685800" indent="-323850">
              <a:spcBef>
                <a:spcPts val="1000"/>
              </a:spcBef>
              <a:defRPr/>
            </a:lvl2pPr>
            <a:lvl3pPr marL="982663" indent="-266700">
              <a:spcBef>
                <a:spcPts val="1000"/>
              </a:spcBef>
              <a:defRPr/>
            </a:lvl3pPr>
            <a:lvl4pPr marL="1527175" indent="-268288">
              <a:spcBef>
                <a:spcPts val="1000"/>
              </a:spcBef>
              <a:defRPr/>
            </a:lvl4pPr>
            <a:lvl5pPr marL="2062163" indent="-268288"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E1B814-8BEE-4C78-AC52-98E1A2B2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588361"/>
            <a:ext cx="11496138" cy="857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7BDD3-5073-516A-1E74-94CF8A8BD6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039" y="5868955"/>
            <a:ext cx="1515033" cy="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3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31" y="1778629"/>
            <a:ext cx="11496138" cy="4080995"/>
          </a:xfrm>
          <a:prstGeom prst="rect">
            <a:avLst/>
          </a:prstGeom>
        </p:spPr>
        <p:txBody>
          <a:bodyPr/>
          <a:lstStyle>
            <a:lvl1pPr marL="361950" indent="-361950">
              <a:spcBef>
                <a:spcPts val="1000"/>
              </a:spcBef>
              <a:defRPr/>
            </a:lvl1pPr>
            <a:lvl2pPr marL="685800" indent="-323850">
              <a:spcBef>
                <a:spcPts val="1000"/>
              </a:spcBef>
              <a:defRPr/>
            </a:lvl2pPr>
            <a:lvl3pPr marL="982663" indent="-266700">
              <a:spcBef>
                <a:spcPts val="1000"/>
              </a:spcBef>
              <a:defRPr/>
            </a:lvl3pPr>
            <a:lvl4pPr marL="1527175" indent="-268288">
              <a:spcBef>
                <a:spcPts val="1000"/>
              </a:spcBef>
              <a:defRPr/>
            </a:lvl4pPr>
            <a:lvl5pPr marL="2062163" indent="-268288"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E1B814-8BEE-4C78-AC52-98E1A2B2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588361"/>
            <a:ext cx="11496138" cy="857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6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FCF2FC-D42C-4BAF-AF93-05A8C65F93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5980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E23219-68D3-4AEA-8DB0-DED473D79C93}"/>
                  </a:ext>
                </a:extLst>
              </p14:cNvPr>
              <p14:cNvContentPartPr/>
              <p14:nvPr userDrawn="1"/>
            </p14:nvContentPartPr>
            <p14:xfrm>
              <a:off x="2671872" y="-6810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E23219-68D3-4AEA-8DB0-DED473D79C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3232" y="-7710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0CC05F-2BDA-49E6-82AA-C28219BB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448" y="1778630"/>
            <a:ext cx="6159621" cy="3957936"/>
          </a:xfrm>
          <a:prstGeom prst="rect">
            <a:avLst/>
          </a:prstGeom>
        </p:spPr>
        <p:txBody>
          <a:bodyPr/>
          <a:lstStyle>
            <a:lvl1pPr marL="358775" indent="-358775">
              <a:defRPr/>
            </a:lvl1pPr>
            <a:lvl2pPr marL="685800" indent="-32702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D6B52-B392-41A5-9115-21096813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448" y="588361"/>
            <a:ext cx="6159621" cy="857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117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FCF2FC-D42C-4BAF-AF93-05A8C65F93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789" y="1778628"/>
            <a:ext cx="5512280" cy="4009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E23219-68D3-4AEA-8DB0-DED473D79C93}"/>
                  </a:ext>
                </a:extLst>
              </p14:cNvPr>
              <p14:cNvContentPartPr/>
              <p14:nvPr userDrawn="1"/>
            </p14:nvContentPartPr>
            <p14:xfrm>
              <a:off x="2671872" y="-6810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E23219-68D3-4AEA-8DB0-DED473D79C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3232" y="-7710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7FB96E5-C9B5-4FAB-9CA6-3E3600A7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F39527-715E-47AC-8FC8-92F006F3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32" y="1778630"/>
            <a:ext cx="5512280" cy="400969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72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1959B1F-5245-4C29-95DB-170DD093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E50BC4-B3A2-46B5-B91F-19523406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457" y="1778630"/>
            <a:ext cx="3726612" cy="3957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72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1959B1F-5245-4C29-95DB-170DD093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47BF44B-B751-42B7-8F47-F06099628E2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47931" y="1778629"/>
            <a:ext cx="11496138" cy="3957935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905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9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931" y="588361"/>
            <a:ext cx="11496138" cy="85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931" y="1778629"/>
            <a:ext cx="11496138" cy="409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F3C302-3D23-44AB-BFFB-A20F85F05B8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68955"/>
            <a:ext cx="1515034" cy="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8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8" r:id="rId5"/>
    <p:sldLayoutId id="2147483660" r:id="rId6"/>
    <p:sldLayoutId id="2147483659" r:id="rId7"/>
    <p:sldLayoutId id="2147483661" r:id="rId8"/>
    <p:sldLayoutId id="2147483652" r:id="rId9"/>
    <p:sldLayoutId id="2147483653" r:id="rId10"/>
    <p:sldLayoutId id="2147483657" r:id="rId11"/>
    <p:sldLayoutId id="2147483654" r:id="rId12"/>
    <p:sldLayoutId id="2147483655" r:id="rId13"/>
    <p:sldLayoutId id="214748365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46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270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0600" indent="-2714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2714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619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7BAE-5850-48E1-96B4-0732C2F6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Session 5: </a:t>
            </a:r>
            <a:r>
              <a:rPr lang="en-GB" b="0" dirty="0">
                <a:effectLst/>
              </a:rPr>
              <a:t>Was the Minister’s decision reasonable and appropriate?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1C429-412C-4E0F-9C6C-D352FA154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Sandra Labuschagne, Deputy Auditor General of Western Australia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8196DFE-69FC-4290-AF31-4C97C901B81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38200" y="6196272"/>
            <a:ext cx="3395663" cy="298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audit.wa.gov.au</a:t>
            </a:r>
            <a:endParaRPr lang="en-AU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C137AFB-3CF8-49AF-A469-778E74192DDC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606507" y="6196272"/>
            <a:ext cx="6747293" cy="298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Copyright of Office of the Auditor General for Western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14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EC91A-4714-408F-88A8-7E2082C5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Section 82 of the </a:t>
            </a:r>
            <a:r>
              <a:rPr lang="en-AU" i="1" dirty="0"/>
              <a:t>Financial Management Act 2006</a:t>
            </a:r>
          </a:p>
          <a:p>
            <a:r>
              <a:rPr lang="en-AU" dirty="0"/>
              <a:t>Section 24 of the </a:t>
            </a:r>
            <a:r>
              <a:rPr lang="en-AU" i="1" dirty="0"/>
              <a:t>Auditor General Act 2006</a:t>
            </a:r>
          </a:p>
          <a:p>
            <a:r>
              <a:rPr lang="en-AU" dirty="0"/>
              <a:t>Since then, the Auditor General has tabled more than 220 opinions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8A154F-9B75-46FE-BF06-CF63968F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Legislation and history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A6B50C2-2584-C421-0156-FDFD34C8578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4" r="29774"/>
          <a:stretch/>
        </p:blipFill>
        <p:spPr bwMode="auto">
          <a:xfrm>
            <a:off x="0" y="0"/>
            <a:ext cx="5459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56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8A154F-9B75-46FE-BF06-CF63968F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276389"/>
            <a:ext cx="11496138" cy="857184"/>
          </a:xfrm>
        </p:spPr>
        <p:txBody>
          <a:bodyPr/>
          <a:lstStyle/>
          <a:p>
            <a:r>
              <a:rPr lang="en-AU" dirty="0"/>
              <a:t>Notifications per year since 2012-13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91CC75-A841-B056-CD38-B4EF05C78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688880"/>
              </p:ext>
            </p:extLst>
          </p:nvPr>
        </p:nvGraphicFramePr>
        <p:xfrm>
          <a:off x="1724252" y="1193006"/>
          <a:ext cx="8743496" cy="538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6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B8C973-6A4A-E8C1-5D28-1C853125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569945"/>
            <a:ext cx="11496138" cy="857184"/>
          </a:xfrm>
        </p:spPr>
        <p:txBody>
          <a:bodyPr>
            <a:normAutofit/>
          </a:bodyPr>
          <a:lstStyle/>
          <a:p>
            <a:r>
              <a:rPr lang="en-AU" dirty="0"/>
              <a:t>Types of section 82 notifications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89A1F1-6B5D-4F89-C546-DA3A7554F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389185"/>
              </p:ext>
            </p:extLst>
          </p:nvPr>
        </p:nvGraphicFramePr>
        <p:xfrm>
          <a:off x="-608053" y="1511268"/>
          <a:ext cx="8886824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389A1F1-6B5D-4F89-C546-DA3A7554F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148665"/>
              </p:ext>
            </p:extLst>
          </p:nvPr>
        </p:nvGraphicFramePr>
        <p:xfrm>
          <a:off x="0" y="1338557"/>
          <a:ext cx="8886824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398244C-1D32-9068-997A-5CAFD70B7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629" y="3699608"/>
            <a:ext cx="3200847" cy="40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DD7ACA-6EBC-357D-D8DA-ADCEEC8F8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177" y="4183853"/>
            <a:ext cx="2991267" cy="333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7106A3-3BFA-A71E-B787-37EBEBC56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629" y="3262995"/>
            <a:ext cx="2743583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ADF2B-FC8D-46A6-FD7C-C922F9EA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Audit office process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E33BF-7E1E-2D06-BD28-4D4F4F04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241" y="1445202"/>
            <a:ext cx="3491738" cy="4968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287B3C-86B0-2207-4006-1BEC2B3CE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708" y="1445545"/>
            <a:ext cx="3191086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A3F13A-1406-6AD4-86A1-BEBE79D8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787" y="1778629"/>
            <a:ext cx="6830281" cy="4080995"/>
          </a:xfrm>
        </p:spPr>
        <p:txBody>
          <a:bodyPr/>
          <a:lstStyle/>
          <a:p>
            <a:r>
              <a:rPr lang="en-AU" dirty="0"/>
              <a:t>Access to information has been an issue – legal professional privilege</a:t>
            </a:r>
          </a:p>
          <a:p>
            <a:r>
              <a:rPr lang="en-AU" dirty="0"/>
              <a:t>Ministers rely on entities to provide advice to assist them in making decisions, including the provision of information to Parliament.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A2334-0631-2818-FED3-A2DA70C5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789" y="588361"/>
            <a:ext cx="6830280" cy="857184"/>
          </a:xfrm>
        </p:spPr>
        <p:txBody>
          <a:bodyPr/>
          <a:lstStyle/>
          <a:p>
            <a:r>
              <a:rPr lang="en-AU" dirty="0"/>
              <a:t>Points of interest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A112A-AEB7-ABDB-588A-83E81344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76" y="114001"/>
            <a:ext cx="4500081" cy="324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5F4F7-3A3E-6389-41FC-F02CC551D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52" y="3420672"/>
            <a:ext cx="4554000" cy="32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7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AG">
      <a:dk1>
        <a:sysClr val="windowText" lastClr="000000"/>
      </a:dk1>
      <a:lt1>
        <a:srgbClr val="FFFFFF"/>
      </a:lt1>
      <a:dk2>
        <a:srgbClr val="00467F"/>
      </a:dk2>
      <a:lt2>
        <a:srgbClr val="F2F2F2"/>
      </a:lt2>
      <a:accent1>
        <a:srgbClr val="00467F"/>
      </a:accent1>
      <a:accent2>
        <a:srgbClr val="56A0D3"/>
      </a:accent2>
      <a:accent3>
        <a:srgbClr val="F25A25"/>
      </a:accent3>
      <a:accent4>
        <a:srgbClr val="FDB515"/>
      </a:accent4>
      <a:accent5>
        <a:srgbClr val="BE1A83"/>
      </a:accent5>
      <a:accent6>
        <a:srgbClr val="00A886"/>
      </a:accent6>
      <a:hlink>
        <a:srgbClr val="56A0D3"/>
      </a:hlink>
      <a:folHlink>
        <a:srgbClr val="00467F"/>
      </a:folHlink>
    </a:clrScheme>
    <a:fontScheme name="O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G PowerPoint template 2023 v2.pptx" id="{FC183F8B-220D-446B-81DB-24DA782CF5B3}" vid="{8737699B-7F07-4048-A486-F2E35AE06C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AG Branding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467F"/>
    </a:accent1>
    <a:accent2>
      <a:srgbClr val="FDB515"/>
    </a:accent2>
    <a:accent3>
      <a:srgbClr val="56A0D3"/>
    </a:accent3>
    <a:accent4>
      <a:srgbClr val="F15A25"/>
    </a:accent4>
    <a:accent5>
      <a:srgbClr val="BE1A83"/>
    </a:accent5>
    <a:accent6>
      <a:srgbClr val="00A88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AG Branding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467F"/>
    </a:accent1>
    <a:accent2>
      <a:srgbClr val="FDB515"/>
    </a:accent2>
    <a:accent3>
      <a:srgbClr val="56A0D3"/>
    </a:accent3>
    <a:accent4>
      <a:srgbClr val="F15A25"/>
    </a:accent4>
    <a:accent5>
      <a:srgbClr val="BE1A83"/>
    </a:accent5>
    <a:accent6>
      <a:srgbClr val="00A88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4A3DA1AEBBA04EABBD37CE9141504FCB" version="1.0.0">
  <systemFields>
    <field name="Objective-Id">
      <value order="0">A1077381</value>
    </field>
    <field name="Objective-Title">
      <value order="0">Session 05 - Sandra Labuschagne - WA Dep AG</value>
    </field>
    <field name="Objective-Description">
      <value order="0"/>
    </field>
    <field name="Objective-CreationStamp">
      <value order="0">2024-04-12T08:39:12Z</value>
    </field>
    <field name="Objective-IsApproved">
      <value order="0">false</value>
    </field>
    <field name="Objective-IsPublished">
      <value order="0">true</value>
    </field>
    <field name="Objective-DatePublished">
      <value order="0">2024-04-12T08:40:00Z</value>
    </field>
    <field name="Objective-ModificationStamp">
      <value order="0">2024-04-17T04:55:15Z</value>
    </field>
    <field name="Objective-Owner">
      <value order="0">Martin, Marie</value>
    </field>
    <field name="Objective-Path">
      <value order="0">Parliament of Western Australia:Legislative Assembly:Parliamentary Committees:(PAC) 41st Parl:ACPAC:2024 Conference:Presentations:PowerPoints</value>
    </field>
    <field name="Objective-Parent">
      <value order="0">PowerPoints</value>
    </field>
    <field name="Objective-State">
      <value order="0">Published</value>
    </field>
    <field name="Objective-VersionId">
      <value order="0">vA2033678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/>
    </field>
    <field name="Objective-Classification">
      <value order="0"/>
    </field>
    <field name="Objective-Caveats">
      <value order="0"/>
    </field>
  </systemFields>
  <catalogues>
    <catalogue name="DLA Document - Notice Paper Type Catalogue" type="type" ori="id:cA34">
      <field name="Objective-Parliament">
        <value order="0">41</value>
      </field>
      <field name="Objective-Sitting Date">
        <value order="0"/>
      </field>
      <field name="Objective-Notice Paper Numbe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4A3DA1AEBBA04EABBD37CE9141504F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OAG PowerPoint Template</Template>
  <TotalTime>697</TotalTime>
  <Words>123</Words>
  <Application>Microsoft Office PowerPoint</Application>
  <PresentationFormat>Widescreen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Session 5: Was the Minister’s decision reasonable and appropriate?</vt:lpstr>
      <vt:lpstr>Legislation and history</vt:lpstr>
      <vt:lpstr>Notifications per year since 2012-13</vt:lpstr>
      <vt:lpstr>Types of section 82 notifications</vt:lpstr>
      <vt:lpstr>Audit office process </vt:lpstr>
      <vt:lpstr>Points of interest</vt:lpstr>
    </vt:vector>
  </TitlesOfParts>
  <Company>Office of the Auditor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Lacey Holtfreter</dc:creator>
  <cp:lastModifiedBy>Marie Martin</cp:lastModifiedBy>
  <cp:revision>6</cp:revision>
  <dcterms:created xsi:type="dcterms:W3CDTF">2024-04-08T01:29:01Z</dcterms:created>
  <dcterms:modified xsi:type="dcterms:W3CDTF">2024-04-30T05:57:03Z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A1077381</vt:lpwstr>
  </property>
  <property fmtid="{D5CDD505-2E9C-101B-9397-08002B2CF9AE}" pid="4" name="Objective-Title">
    <vt:lpwstr>Session 05 - Sandra Labuschagne - WA Dep AG</vt:lpwstr>
  </property>
  <property fmtid="{D5CDD505-2E9C-101B-9397-08002B2CF9AE}" pid="5" name="Objective-Description">
    <vt:lpwstr/>
  </property>
  <property fmtid="{D5CDD505-2E9C-101B-9397-08002B2CF9AE}" pid="6" name="Objective-CreationStamp">
    <vt:filetime>2024-04-12T08:39:12Z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2024-04-12T08:40:00Z</vt:filetime>
  </property>
  <property fmtid="{D5CDD505-2E9C-101B-9397-08002B2CF9AE}" pid="10" name="Objective-ModificationStamp">
    <vt:filetime>2024-04-17T04:55:15Z</vt:filetime>
  </property>
  <property fmtid="{D5CDD505-2E9C-101B-9397-08002B2CF9AE}" pid="11" name="Objective-Owner">
    <vt:lpwstr>Martin, Marie</vt:lpwstr>
  </property>
  <property fmtid="{D5CDD505-2E9C-101B-9397-08002B2CF9AE}" pid="12" name="Objective-Path">
    <vt:lpwstr>Parliament of Western Australia:Legislative Assembly:Parliamentary Committees:(PAC) 41st Parl:ACPAC:2024 Conference:Presentations:PowerPoints</vt:lpwstr>
  </property>
  <property fmtid="{D5CDD505-2E9C-101B-9397-08002B2CF9AE}" pid="13" name="Objective-Parent">
    <vt:lpwstr>PowerPoints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vA2033678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Parliament">
    <vt:lpwstr>41</vt:lpwstr>
  </property>
  <property fmtid="{D5CDD505-2E9C-101B-9397-08002B2CF9AE}" pid="23" name="Objective-Sitting Date">
    <vt:lpwstr/>
  </property>
  <property fmtid="{D5CDD505-2E9C-101B-9397-08002B2CF9AE}" pid="24" name="Objective-Notice Paper Number">
    <vt:lpwstr/>
  </property>
</Properties>
</file>