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2"/>
  </p:notesMasterIdLst>
  <p:sldIdLst>
    <p:sldId id="558" r:id="rId6"/>
    <p:sldId id="281" r:id="rId7"/>
    <p:sldId id="560" r:id="rId8"/>
    <p:sldId id="559" r:id="rId9"/>
    <p:sldId id="534" r:id="rId10"/>
    <p:sldId id="280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CA4919-AC0A-748E-A66E-0E6F2D492A75}" name="Michelle Deans" initials="MD" userId="S::Michelle.Deans@audit.vic.gov.au::b31b70a4-83c6-4623-a4d2-69e050a2c762" providerId="AD"/>
  <p188:author id="{49E56A26-DC99-3BD0-1A9D-48F0B9F87C7B}" name="Sarah Burns" initials="SB" userId="S::sarah.j.burns@audit.vic.gov.au::04c03912-9847-4e5d-a60d-484785c1733d" providerId="AD"/>
  <p188:author id="{094BBD37-C6BB-89FB-CDA8-A1D1EF57C9A4}" name="Declan O'Rourke" initials="DO" userId="S::declan.orourke@audit.vic.gov.au::e3c88166-7c54-4419-9582-65ccdc25d66b" providerId="AD"/>
  <p188:author id="{CEB4E964-41A0-9068-950F-C6F6DCB887D5}" name="Elsie Alcordo" initials="EA" userId="S::elsie.alcordo@audit.vic.gov.au::90087e5e-ba01-44c3-93da-59bc7691b8ea" providerId="AD"/>
  <p188:author id="{A473A188-92F7-2383-DEEA-2953D1DFB95C}" name="Katie Bates" initials="KB" userId="S::katie.bates@audit.vic.gov.au::df990edd-d488-4b0e-80cd-09656ae7f1dd" providerId="AD"/>
  <p188:author id="{4D6BE78F-A5F1-BEDE-D099-12873D839597}" name="Shelly Chua" initials="SC" userId="S::shelly.chua@audit.vic.gov.au::7451dfbf-57d6-4a30-b011-de0895340713" providerId="AD"/>
  <p188:author id="{D4BCCCF5-31D1-35F9-FA38-59CE032176E4}" name="Victoria Amy" initials="VA" userId="S::Victoria.Amy@audit.vic.gov.au::5dc4b45e-0451-470e-817c-4556a4dd9a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969" autoAdjust="0"/>
  </p:normalViewPr>
  <p:slideViewPr>
    <p:cSldViewPr snapToGrid="0">
      <p:cViewPr varScale="1">
        <p:scale>
          <a:sx n="93" d="100"/>
          <a:sy n="93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3DABA-420B-4B02-AB03-C1E576D940FB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61FC1-40F5-411A-B02E-F48B755FF5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970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61FC1-40F5-411A-B02E-F48B755FF58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782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Guidance note: Suggested wording (including pronunciations)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1"/>
                </a:solidFill>
              </a:rPr>
              <a:t>Good afternoon. My name is [name name] and I am a [role] in [division].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1"/>
                </a:solidFill>
              </a:rPr>
              <a:t>I start today by respectfully acknowledging the Traditional Custodians of the lands and waters throughout Victoria.</a:t>
            </a:r>
            <a:endParaRPr lang="en-US" sz="1200" i="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1"/>
                </a:solidFill>
              </a:rPr>
              <a:t>Our office is located on the lands of the Eastern Kulin Nations.</a:t>
            </a:r>
            <a:endParaRPr lang="en-US" sz="1200" i="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Optional: </a:t>
            </a:r>
            <a:r>
              <a:rPr lang="en-US" sz="1200" b="0" i="0" dirty="0">
                <a:solidFill>
                  <a:schemeClr val="bg1"/>
                </a:solidFill>
              </a:rPr>
              <a:t>Today I am working on the lands of the [name of the lands where you live/are working].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FFFFF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1"/>
                </a:solidFill>
              </a:rPr>
              <a:t>On behalf of VAGO, I pay our respects to Aboriginal and Torres Strait Islander communities, their continuing culture, and to Elders past and present.</a:t>
            </a:r>
            <a:endParaRPr lang="en-AU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1"/>
                </a:solidFill>
              </a:rPr>
              <a:t>I extend that respect to any First Nations Australians here today.</a:t>
            </a:r>
            <a:endParaRPr lang="en-AU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FFFFFF"/>
              </a:solidFill>
              <a:effectLst/>
              <a:latin typeface="-apple-system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B041B-58B7-4A4B-82A2-3CA5A7D30C2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000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B041B-58B7-4A4B-82A2-3CA5A7D30C2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576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B041B-58B7-4A4B-82A2-3CA5A7D30C2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537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431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61FC1-40F5-411A-B02E-F48B755FF58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307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VAGO 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70CA4E-D2BD-DA2D-7826-34FEFEBF4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14405" r="194" b="6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0DE07-F78E-A97E-0F64-0001C2DE8E08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51FD4D-8101-B666-606C-46FD16BA7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9E1CF782-791A-34BA-CF19-536743DF8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D3491D-651D-483F-82C1-24EB0DF248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209C13C-9F84-7D3E-9906-3FAD6197A4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4ED7794-47DA-DC16-ADBC-052DDC71F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5730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Rail T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4FD4E9-1168-FCF7-ACFC-DBD271300A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35931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45DC2A-8CA6-C451-0515-BCE916C9C1DF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5EC07-3108-DBC6-2908-D1DAA0A61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CD6783D-16E7-2688-20AF-0FE4EBB75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DB53F0A-A183-C416-619A-9392DCE511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3EF4BE5-547C-BEED-4C98-6F8AD158D8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F9EFF5-DDDA-26C7-BF8F-CB4AC8A682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4638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Vic Farm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82F3B9-2A4C-E762-6143-865826071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6441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6373F4-DFE0-42EB-FED6-738D63626173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7225D-CF6F-6149-1D55-AF0D500121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C045D67F-E641-4032-E1B3-4D1D2E721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AA2328A-6314-82E4-2596-6DFDB40E5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03731E3-71D8-51C7-B7CF-C8A76FA50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09DAC92-3D9A-37E8-F569-DC4E91E4F6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333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Vic Co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7B959C-B647-93CC-D6E1-034F9E63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766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256C7C-03C3-6388-B747-F255B911B459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45212-3F8B-2AD2-9EB3-3CD152D3F1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5C51AEEF-7767-EC71-B86A-8F2552594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DD19B11-5A93-AC31-3E12-E3E9705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FFAA6CF-EC94-3E44-C689-FCBC3BE9A5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FFEA584-0AB0-3056-6637-8B414AC448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7233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Vic Fo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1D85A3-CB8E-4538-6876-D11886DE7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332626" cy="6970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E7281-A26F-12FC-9771-6AAE28D4384A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7386D-812A-6105-9FA4-73DE7E0D1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117ABF7-F13B-9317-D431-5EDC5876C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E658C58-9D03-B4E4-0DFB-0AF35E739E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BD039B5-7191-810F-0572-4DA303F505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C5143C-0590-154D-C8DC-8A31E8E6A2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8428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Un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0DEA8B-EADC-2299-499C-954E9898D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710142-533C-0719-FB9E-9078D7BDF1A9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88B04-999B-F835-5E77-1C4F134FA3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D3EB4C35-1796-FC00-E951-E5EDAF1F1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EB83E0-30DC-8BD4-A559-F8BCB7CA32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94964B-35B2-73FC-CAF1-41A44A999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6FE9F88-0CAD-9C85-5926-B7A364B5A5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7048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VicP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E0AD76-00C9-864E-390D-679CC1416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7"/>
          <a:stretch/>
        </p:blipFill>
        <p:spPr>
          <a:xfrm>
            <a:off x="0" y="-12700"/>
            <a:ext cx="12280900" cy="6972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56B9D5-24C4-1023-693F-C75A4992B938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B976D1-92A7-76BD-C965-5811EE168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8C776EE9-0A32-683D-6183-CBA150AC6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EA25C0D-7058-CDC9-F9E1-11743B527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598CCD3-A78A-7384-F87F-ADBED99FC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54DAB1-1F30-6153-415E-93EA858AFD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44282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_Major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4FE0AD-3FDF-7CD3-488B-7E90F88B1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065" y="0"/>
            <a:ext cx="12255501" cy="6972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5FD18F-A799-53D0-BF40-6BE054A3A756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FEFFBC-EACB-1FF9-E1A3-1F05D9E6E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00D3A2FA-5E56-1432-0D02-8AD58430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E1A75D-0E1F-CF11-1D0C-7EF67485BF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4287DC3-BEAB-A59A-6A28-DC677426C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3242AE7-6B98-DD71-25F4-7D70F6B2FF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2495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_Financial Au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250D63-0EC6-42C1-7F60-E8D710580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66950" cy="6946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91858-0EF9-214D-3EFA-475083D4A214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E30AB8-9344-5A32-BDB0-89E35EB8C2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6DE3C375-208C-B0A3-F48E-F6ABC5A48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3401DA4-4F51-0BE5-C189-998C4C33F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3936D5A-120F-CD1E-E476-E8DC1E9A8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6B462DD-40E2-FA25-106B-90E6177DE8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8085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_Online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D27345-52CB-64F8-B9F6-A88BAD4A6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67648" cy="690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28BD9F-4638-AD23-E3B6-82AB1EC5520F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76B1A1-4008-EDDA-5A92-3D024C8FE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8CE7ED54-317B-C388-BE57-C1D873889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4C90724-0108-0C5F-CA13-1BEB299F52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2DB231F-A67A-4947-715F-B210E7EE36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D1F85CC-8BCA-8F44-CC25-497199954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0635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ocument/Repor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040B7A-6A71-D915-CE44-DA9D4DFC93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2C1F6-F3E5-DB45-8FA0-FA4E4C6C1A44}"/>
              </a:ext>
            </a:extLst>
          </p:cNvPr>
          <p:cNvSpPr>
            <a:spLocks/>
          </p:cNvSpPr>
          <p:nvPr userDrawn="1"/>
        </p:nvSpPr>
        <p:spPr>
          <a:xfrm>
            <a:off x="0" y="404813"/>
            <a:ext cx="10440237" cy="6048376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Picture Placeholder 28">
            <a:extLst>
              <a:ext uri="{FF2B5EF4-FFF2-40B4-BE49-F238E27FC236}">
                <a16:creationId xmlns:a16="http://schemas.microsoft.com/office/drawing/2014/main" id="{D9E8758B-E54D-D4E4-17DA-E64525335E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68222" y="784370"/>
            <a:ext cx="3529012" cy="4859337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Click to insert document image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EF2C59-EB7E-D154-4439-855B26892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550044"/>
            <a:ext cx="5653087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FDAE776-91EC-D828-E786-4D3F0EBDC200}"/>
              </a:ext>
            </a:extLst>
          </p:cNvPr>
          <p:cNvSpPr txBox="1">
            <a:spLocks/>
          </p:cNvSpPr>
          <p:nvPr userDrawn="1"/>
        </p:nvSpPr>
        <p:spPr>
          <a:xfrm>
            <a:off x="442913" y="4592161"/>
            <a:ext cx="4940617" cy="471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Click to edit presenter name</a:t>
            </a:r>
            <a:endParaRPr lang="en-AU" sz="2000" dirty="0">
              <a:latin typeface="+mn-lt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F00E152-D82A-CF6D-48DD-A67E1497391E}"/>
              </a:ext>
            </a:extLst>
          </p:cNvPr>
          <p:cNvSpPr txBox="1">
            <a:spLocks/>
          </p:cNvSpPr>
          <p:nvPr userDrawn="1"/>
        </p:nvSpPr>
        <p:spPr>
          <a:xfrm>
            <a:off x="442913" y="5011806"/>
            <a:ext cx="4940617" cy="471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+mn-lt"/>
              </a:rPr>
              <a:t>Click to edit date (dd Month </a:t>
            </a:r>
            <a:r>
              <a:rPr lang="en-US" sz="1600" dirty="0" err="1">
                <a:latin typeface="+mn-lt"/>
              </a:rPr>
              <a:t>yyyy</a:t>
            </a:r>
            <a:r>
              <a:rPr lang="en-US" sz="1600" dirty="0">
                <a:latin typeface="+mn-lt"/>
              </a:rPr>
              <a:t>)</a:t>
            </a:r>
            <a:endParaRPr lang="en-A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VAGO Off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3A270-25CF-06D2-1C69-730CE5831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05" b="4044"/>
          <a:stretch/>
        </p:blipFill>
        <p:spPr>
          <a:xfrm>
            <a:off x="0" y="0"/>
            <a:ext cx="1236210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650FA8-5E27-995C-F868-15FAFFA0DC81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D3A1F-E4FC-3A0F-C282-F134A0A978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7D480F89-EE40-6694-A3A3-6F19ACB50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124FE6B-2A65-427F-C94A-CB84781E1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15F84A2-120D-E666-FBD8-952E72E14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A110114-A561-E227-44A2-3D45CAD7CF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6904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6C7438-B1EE-33CE-4089-47C5D4462D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6581" y="0"/>
            <a:ext cx="68444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A07AF1-D4D1-10D5-F714-1819674005D0}"/>
              </a:ext>
            </a:extLst>
          </p:cNvPr>
          <p:cNvSpPr/>
          <p:nvPr userDrawn="1"/>
        </p:nvSpPr>
        <p:spPr>
          <a:xfrm>
            <a:off x="0" y="0"/>
            <a:ext cx="5366581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EF9422-6118-B86D-AE17-20BCD89D233D}"/>
              </a:ext>
            </a:extLst>
          </p:cNvPr>
          <p:cNvSpPr/>
          <p:nvPr userDrawn="1"/>
        </p:nvSpPr>
        <p:spPr>
          <a:xfrm>
            <a:off x="0" y="1999851"/>
            <a:ext cx="5063448" cy="412103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15FEA1-E6B3-8149-18E3-013657561CFF}"/>
              </a:ext>
            </a:extLst>
          </p:cNvPr>
          <p:cNvSpPr txBox="1"/>
          <p:nvPr userDrawn="1"/>
        </p:nvSpPr>
        <p:spPr>
          <a:xfrm>
            <a:off x="442913" y="3055429"/>
            <a:ext cx="3889375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The Victorian Auditor-General's Office (VAGO) acknowledges the Traditional Custodians of the lands and waters throughout Victoria.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We pay our respects to Aboriginal and Torres Strait Islander communities, their continuing culture, and to Elders past and present.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2629A-9B66-767F-2FE1-10DBC9484064}"/>
              </a:ext>
            </a:extLst>
          </p:cNvPr>
          <p:cNvSpPr txBox="1"/>
          <p:nvPr userDrawn="1"/>
        </p:nvSpPr>
        <p:spPr>
          <a:xfrm>
            <a:off x="442913" y="2388788"/>
            <a:ext cx="4853416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2500">
                <a:solidFill>
                  <a:schemeClr val="bg1"/>
                </a:solidFill>
              </a:rPr>
              <a:t>Acknowledgement of Country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B0ABE-0575-FD6E-624C-58B49BBC870B}"/>
              </a:ext>
            </a:extLst>
          </p:cNvPr>
          <p:cNvSpPr txBox="1"/>
          <p:nvPr userDrawn="1"/>
        </p:nvSpPr>
        <p:spPr>
          <a:xfrm>
            <a:off x="341313" y="5384051"/>
            <a:ext cx="4067725" cy="473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1000" i="1" err="1">
                <a:solidFill>
                  <a:schemeClr val="bg1"/>
                </a:solidFill>
              </a:rPr>
              <a:t>Yaalingbu</a:t>
            </a:r>
            <a:r>
              <a:rPr lang="en-AU" sz="1000" i="1">
                <a:solidFill>
                  <a:schemeClr val="bg1"/>
                </a:solidFill>
              </a:rPr>
              <a:t>, </a:t>
            </a:r>
            <a:r>
              <a:rPr lang="en-AU" sz="1000" i="1" err="1">
                <a:solidFill>
                  <a:schemeClr val="bg1"/>
                </a:solidFill>
              </a:rPr>
              <a:t>Yirramboi</a:t>
            </a:r>
            <a:r>
              <a:rPr lang="en-AU" sz="1000" i="1">
                <a:solidFill>
                  <a:schemeClr val="bg1"/>
                </a:solidFill>
              </a:rPr>
              <a:t>—</a:t>
            </a:r>
            <a:r>
              <a:rPr lang="en-AU" sz="1000" i="1" err="1">
                <a:solidFill>
                  <a:schemeClr val="bg1"/>
                </a:solidFill>
              </a:rPr>
              <a:t>Nallei</a:t>
            </a:r>
            <a:r>
              <a:rPr lang="en-AU" sz="1000" i="1">
                <a:solidFill>
                  <a:schemeClr val="bg1"/>
                </a:solidFill>
              </a:rPr>
              <a:t> </a:t>
            </a:r>
            <a:r>
              <a:rPr lang="en-AU" sz="1000" i="1" err="1">
                <a:solidFill>
                  <a:schemeClr val="bg1"/>
                </a:solidFill>
              </a:rPr>
              <a:t>Jerring</a:t>
            </a:r>
            <a:r>
              <a:rPr lang="en-AU" sz="1000" i="1">
                <a:solidFill>
                  <a:schemeClr val="bg1"/>
                </a:solidFill>
              </a:rPr>
              <a:t> (Today, Tomorrow—Adjoin)</a:t>
            </a:r>
            <a:br>
              <a:rPr lang="en-AU" sz="1000" i="1">
                <a:solidFill>
                  <a:schemeClr val="bg1"/>
                </a:solidFill>
              </a:rPr>
            </a:br>
            <a:r>
              <a:rPr lang="en-AU" sz="1000">
                <a:solidFill>
                  <a:schemeClr val="bg1"/>
                </a:solidFill>
              </a:rPr>
              <a:t>By Simone Thompson, Wurundjeri/Yorta-Yorta</a:t>
            </a:r>
          </a:p>
        </p:txBody>
      </p:sp>
    </p:spTree>
    <p:extLst>
      <p:ext uri="{BB962C8B-B14F-4D97-AF65-F5344CB8AC3E}">
        <p14:creationId xmlns:p14="http://schemas.microsoft.com/office/powerpoint/2010/main" val="3577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(simpl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B82935-1422-D5B0-637A-C1BE3E9929A1}"/>
              </a:ext>
            </a:extLst>
          </p:cNvPr>
          <p:cNvCxnSpPr>
            <a:cxnSpLocks/>
          </p:cNvCxnSpPr>
          <p:nvPr userDrawn="1"/>
        </p:nvCxnSpPr>
        <p:spPr>
          <a:xfrm>
            <a:off x="11733354" y="6430107"/>
            <a:ext cx="0" cy="24488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8F1346D9-3057-B954-9E92-C0D83E13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1B329E-382F-42AC-CD70-F99370F4E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39" y="1275958"/>
            <a:ext cx="10837579" cy="48170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200"/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 marL="504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36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(2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3AC2D25-E57E-BB01-EF43-DA1D59746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1708" y="6424192"/>
            <a:ext cx="748382" cy="256718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B82935-1422-D5B0-637A-C1BE3E9929A1}"/>
              </a:ext>
            </a:extLst>
          </p:cNvPr>
          <p:cNvCxnSpPr>
            <a:cxnSpLocks/>
          </p:cNvCxnSpPr>
          <p:nvPr userDrawn="1"/>
        </p:nvCxnSpPr>
        <p:spPr>
          <a:xfrm>
            <a:off x="11733354" y="6430107"/>
            <a:ext cx="0" cy="24488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1B329E-382F-42AC-CD70-F99370F4E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38" y="1269685"/>
            <a:ext cx="5112000" cy="47329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200"/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 marL="504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87A845-A603-7D62-0FAC-E735241F2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8618" y="1269685"/>
            <a:ext cx="5112000" cy="47329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200"/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 marL="504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59C962-0E6A-3657-9B40-128AAD03EFD6}"/>
              </a:ext>
            </a:extLst>
          </p:cNvPr>
          <p:cNvCxnSpPr>
            <a:cxnSpLocks/>
          </p:cNvCxnSpPr>
          <p:nvPr userDrawn="1"/>
        </p:nvCxnSpPr>
        <p:spPr>
          <a:xfrm>
            <a:off x="5861828" y="1269685"/>
            <a:ext cx="0" cy="4732956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56A4382B-FF52-A3D3-4936-060264F8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1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(header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EEBA1563-FCE5-9AA9-EA59-F4C5711AB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68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(blank with text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A35FFE0-F376-790A-9632-345BBD3204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6049" y="3660162"/>
            <a:ext cx="4828977" cy="3938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/>
            </a:lvl1pPr>
            <a:lvl2pPr marL="2286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200"/>
            </a:lvl2pPr>
            <a:lvl3pPr marL="7326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0F4FBD7-957E-0EE6-1412-C97A0CF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95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(3 graphics &amp;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D0B2C55F-DC0F-8CBE-8DC6-01619977D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931" y="1283141"/>
            <a:ext cx="10837705" cy="632391"/>
          </a:xfrm>
          <a:prstGeom prst="rect">
            <a:avLst/>
          </a:prstGeom>
        </p:spPr>
        <p:txBody>
          <a:bodyPr vert="horz" lIns="9000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0A378EAA-643A-1D79-F2BE-9F11D4E0A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314" y="2135693"/>
            <a:ext cx="1124475" cy="11300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21C2CFE3-C5B2-73A3-13E8-81CAE9B007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931" y="3663476"/>
            <a:ext cx="1124475" cy="11300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19880DDE-F915-3EF6-E673-DEF7292779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931" y="5191259"/>
            <a:ext cx="1124475" cy="11300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C0DCE520-116D-F871-621F-7C151560EF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10872" y="2134341"/>
            <a:ext cx="9568764" cy="931292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5F185B87-A0A8-F2F2-53BF-DA439B479E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0871" y="3663252"/>
            <a:ext cx="9568764" cy="930388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E741DC8-2046-7E3A-E9B9-D42C600421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00489" y="5191259"/>
            <a:ext cx="9568764" cy="955653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C99D422-D379-2269-63FF-570F904E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33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(3 information bloc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DCFF05A-E9D4-9D6C-77C3-92883ABD7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32" y="422275"/>
            <a:ext cx="9604626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map heading</a:t>
            </a:r>
            <a:endParaRPr lang="en-AU" dirty="0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EF7909E1-9FDF-A23B-6E8A-4FD5FF05BC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799" y="1360382"/>
            <a:ext cx="7455759" cy="1484418"/>
          </a:xfrm>
          <a:prstGeom prst="rect">
            <a:avLst/>
          </a:prstGeom>
          <a:ln>
            <a:noFill/>
          </a:ln>
        </p:spPr>
        <p:txBody>
          <a:bodyPr vert="horz" lIns="0" tIns="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block text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E34AE6C9-E05F-7388-802A-D8600E028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932" y="1346941"/>
            <a:ext cx="1971068" cy="93129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block heading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E582AFE-90CB-65BC-67D9-218BDD5E59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0799" y="3091605"/>
            <a:ext cx="7455759" cy="1484418"/>
          </a:xfrm>
          <a:prstGeom prst="rect">
            <a:avLst/>
          </a:prstGeom>
          <a:ln>
            <a:noFill/>
          </a:ln>
        </p:spPr>
        <p:txBody>
          <a:bodyPr vert="horz" lIns="0" tIns="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block text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792186B-6C26-1CBA-FBFB-707D17ED07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32" y="3078164"/>
            <a:ext cx="1971068" cy="93129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block heading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6F5B2552-C8B8-4140-0A5C-75C5C13F55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90799" y="4822828"/>
            <a:ext cx="7455759" cy="1484418"/>
          </a:xfrm>
          <a:prstGeom prst="rect">
            <a:avLst/>
          </a:prstGeom>
          <a:ln>
            <a:noFill/>
          </a:ln>
        </p:spPr>
        <p:txBody>
          <a:bodyPr vert="horz" lIns="0" tIns="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block text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F2A11A45-8B9F-8B36-C887-495578790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1932" y="4809387"/>
            <a:ext cx="1971068" cy="931292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block heading</a:t>
            </a:r>
          </a:p>
        </p:txBody>
      </p:sp>
    </p:spTree>
    <p:extLst>
      <p:ext uri="{BB962C8B-B14F-4D97-AF65-F5344CB8AC3E}">
        <p14:creationId xmlns:p14="http://schemas.microsoft.com/office/powerpoint/2010/main" val="277899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(4 graphics &amp;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12CCF6B8-C93A-1B4E-997D-A1A6786D33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314" y="2735041"/>
            <a:ext cx="1100621" cy="1114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89A29546-5BC5-FBCF-D6DB-F053EB290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931" y="3963150"/>
            <a:ext cx="1100621" cy="1114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1" name="Picture Placeholder 21">
            <a:extLst>
              <a:ext uri="{FF2B5EF4-FFF2-40B4-BE49-F238E27FC236}">
                <a16:creationId xmlns:a16="http://schemas.microsoft.com/office/drawing/2014/main" id="{95FC60E2-4B93-DA48-D34A-43DB8F46AF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931" y="5191258"/>
            <a:ext cx="1100621" cy="1114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E478252-9D73-09C3-547A-BF53DDC4F8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10871" y="2739750"/>
            <a:ext cx="9569746" cy="931292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AB44844D-447F-35AD-FA59-3AF33060A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0871" y="3968167"/>
            <a:ext cx="9569746" cy="930388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6D1AB95D-81C7-30F3-715A-2BEBFFFD68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00489" y="5191259"/>
            <a:ext cx="9580128" cy="955653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1">
            <a:extLst>
              <a:ext uri="{FF2B5EF4-FFF2-40B4-BE49-F238E27FC236}">
                <a16:creationId xmlns:a16="http://schemas.microsoft.com/office/drawing/2014/main" id="{07304BCE-29EE-FB08-0052-B59582EFA2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314" y="1506932"/>
            <a:ext cx="1100621" cy="1114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33E79EE3-4EC0-BEAC-2B4A-90C28FB5F4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0872" y="1505581"/>
            <a:ext cx="9569746" cy="931292"/>
          </a:xfrm>
          <a:prstGeom prst="rect">
            <a:avLst/>
          </a:prstGeom>
        </p:spPr>
        <p:txBody>
          <a:bodyPr vert="horz" lIns="90000" tIns="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6EBB8D-A8B0-AD9A-3D72-548027B6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24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(image and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87A845-A603-7D62-0FAC-E735241F2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8534" y="1269685"/>
            <a:ext cx="5902084" cy="5037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200"/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 marL="504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A81875E-9DB7-F22E-663F-E8A0212C4FF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2913" y="1275958"/>
            <a:ext cx="4776787" cy="503775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 dirty="0"/>
              <a:t>Click to add image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C23B85D9-266F-86A4-BAF3-B075BB77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43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(chart placehol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56592F9-FDDD-F001-256A-B2E7CD1CFB0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42913" y="1393640"/>
            <a:ext cx="10837704" cy="490556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 dirty="0"/>
              <a:t>Click to add a chart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E17FF9C-93A0-9870-12D1-CDB21802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30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VAGO Off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A73DD6-3BFF-4470-9DEE-4E79BCA52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951321-14D9-6E32-5B08-3A6AB44052CB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F2A95-77FE-E20D-DB22-2D4748F18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184DF6C-48F2-FDE3-445F-6C060CD4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3AD9A09-B917-DA4F-14B3-CC74B52DC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B93DDB9-89D3-42F0-A086-A70CC384F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58C8B8B-7E96-326A-3605-E2EF90EC1F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217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(with subhea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51C46E-3DA1-4656-6EE5-D834155470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39" y="1730015"/>
            <a:ext cx="10837580" cy="48449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/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 marL="504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3EC7959-6C67-155D-49AD-2C21FF419C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156910"/>
            <a:ext cx="10837705" cy="5297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200">
                <a:latin typeface="+mj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 marL="504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0F7DC51-CB36-803E-2F23-89C062D1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5"/>
            <a:ext cx="10837705" cy="691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55F5-E296-F332-B742-F154E3DD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6475624"/>
            <a:ext cx="2743200" cy="365125"/>
          </a:xfrm>
          <a:prstGeom prst="rect">
            <a:avLst/>
          </a:prstGeom>
        </p:spPr>
        <p:txBody>
          <a:bodyPr/>
          <a:lstStyle/>
          <a:p>
            <a:fld id="{471AD94E-EF55-42B2-B9E8-9D2410584D0B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DDFD-DAEF-BAC3-CFB8-CE42113A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476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AEC8A-1731-94D3-3F3A-DC174DE9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264" y="6481304"/>
            <a:ext cx="348343" cy="365125"/>
          </a:xfrm>
          <a:prstGeom prst="rect">
            <a:avLst/>
          </a:prstGeom>
        </p:spPr>
        <p:txBody>
          <a:bodyPr/>
          <a:lstStyle/>
          <a:p>
            <a:fld id="{AE7937E0-F89D-41E9-A367-D4D2F126F780}" type="slidenum">
              <a:rPr lang="en-AU" smtClean="0"/>
              <a:t>‹#›</a:t>
            </a:fld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4E742-0466-9FE2-3540-A1B892413C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D98B791-AF92-66E2-5C91-1BB49348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53" y="3707185"/>
            <a:ext cx="1920571" cy="6588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4B43CDB-928E-BEC5-A475-C1F35E37500A}"/>
              </a:ext>
            </a:extLst>
          </p:cNvPr>
          <p:cNvSpPr txBox="1">
            <a:spLocks/>
          </p:cNvSpPr>
          <p:nvPr/>
        </p:nvSpPr>
        <p:spPr>
          <a:xfrm>
            <a:off x="2900303" y="2594834"/>
            <a:ext cx="6384471" cy="550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Thank you</a:t>
            </a:r>
            <a:endParaRPr lang="en-AU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7441C6-6DB7-38F6-3B91-31EC63A78466}"/>
              </a:ext>
            </a:extLst>
          </p:cNvPr>
          <p:cNvCxnSpPr>
            <a:cxnSpLocks/>
          </p:cNvCxnSpPr>
          <p:nvPr/>
        </p:nvCxnSpPr>
        <p:spPr>
          <a:xfrm>
            <a:off x="4666891" y="3429000"/>
            <a:ext cx="28582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5EC7287-B940-45C6-E2A7-8E22EB5FBD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2DB46-B0E9-67EB-3A20-F18359D945C7}"/>
              </a:ext>
            </a:extLst>
          </p:cNvPr>
          <p:cNvGrpSpPr/>
          <p:nvPr userDrawn="1"/>
        </p:nvGrpSpPr>
        <p:grpSpPr>
          <a:xfrm>
            <a:off x="2900303" y="2577583"/>
            <a:ext cx="6384471" cy="1771165"/>
            <a:chOff x="2900303" y="2577583"/>
            <a:chExt cx="6384471" cy="1771165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185AF02A-736F-080A-44C2-42014364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253" y="3689934"/>
              <a:ext cx="1920571" cy="658814"/>
            </a:xfrm>
            <a:prstGeom prst="rect">
              <a:avLst/>
            </a:prstGeom>
          </p:spPr>
        </p:pic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C431185-BAF7-C920-678C-B92C7252112C}"/>
                </a:ext>
              </a:extLst>
            </p:cNvPr>
            <p:cNvSpPr txBox="1">
              <a:spLocks/>
            </p:cNvSpPr>
            <p:nvPr/>
          </p:nvSpPr>
          <p:spPr>
            <a:xfrm>
              <a:off x="2900303" y="2577583"/>
              <a:ext cx="6384471" cy="55014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Segoe UI Semibold" panose="020B0702040204020203" pitchFamily="34" charset="0"/>
                  <a:ea typeface="+mj-ea"/>
                  <a:cs typeface="Segoe UI Semibold" panose="020B0702040204020203" pitchFamily="34" charset="0"/>
                </a:defRPr>
              </a:lvl1pPr>
            </a:lstStyle>
            <a:p>
              <a:pPr algn="ctr"/>
              <a:r>
                <a:rPr lang="en-US">
                  <a:solidFill>
                    <a:schemeClr val="bg1"/>
                  </a:solidFill>
                </a:rPr>
                <a:t>Thank you</a:t>
              </a:r>
              <a:endParaRPr lang="en-AU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2C498A-C486-F852-7EEB-6AF104C48B0A}"/>
                </a:ext>
              </a:extLst>
            </p:cNvPr>
            <p:cNvCxnSpPr>
              <a:cxnSpLocks/>
            </p:cNvCxnSpPr>
            <p:nvPr/>
          </p:nvCxnSpPr>
          <p:spPr>
            <a:xfrm>
              <a:off x="4666891" y="3411749"/>
              <a:ext cx="2858218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56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Full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55F5-E296-F332-B742-F154E3DD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6475624"/>
            <a:ext cx="2743200" cy="365125"/>
          </a:xfrm>
          <a:prstGeom prst="rect">
            <a:avLst/>
          </a:prstGeom>
        </p:spPr>
        <p:txBody>
          <a:bodyPr/>
          <a:lstStyle/>
          <a:p>
            <a:fld id="{471AD94E-EF55-42B2-B9E8-9D2410584D0B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DDFD-DAEF-BAC3-CFB8-CE42113A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476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4E742-0466-9FE2-3540-A1B892413C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37AF2-600F-DC9D-0A13-0F655DE65A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92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Full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55F5-E296-F332-B742-F154E3DD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6475624"/>
            <a:ext cx="2743200" cy="365125"/>
          </a:xfrm>
          <a:prstGeom prst="rect">
            <a:avLst/>
          </a:prstGeom>
        </p:spPr>
        <p:txBody>
          <a:bodyPr/>
          <a:lstStyle/>
          <a:p>
            <a:fld id="{471AD94E-EF55-42B2-B9E8-9D2410584D0B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DDFD-DAEF-BAC3-CFB8-CE42113A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476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4E742-0466-9FE2-3540-A1B892413C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37AF2-600F-DC9D-0A13-0F655DE65A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114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 Full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55F5-E296-F332-B742-F154E3DD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3" y="6475624"/>
            <a:ext cx="2743200" cy="365125"/>
          </a:xfrm>
          <a:prstGeom prst="rect">
            <a:avLst/>
          </a:prstGeom>
        </p:spPr>
        <p:txBody>
          <a:bodyPr/>
          <a:lstStyle/>
          <a:p>
            <a:fld id="{471AD94E-EF55-42B2-B9E8-9D2410584D0B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DDFD-DAEF-BAC3-CFB8-CE42113A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4769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4E742-0466-9FE2-3540-A1B892413C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37AF2-600F-DC9D-0A13-0F655DE65A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505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VAGO Off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A4CF2B-2A71-6D88-C67B-3C64056A3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17" b="1858"/>
          <a:stretch/>
        </p:blipFill>
        <p:spPr>
          <a:xfrm>
            <a:off x="0" y="0"/>
            <a:ext cx="12234427" cy="6872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F90578-D937-D038-7EDD-5532493A10E7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72125-6CC6-0F4B-DAD7-B2F40E188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C6DB2E80-EB71-5E01-EB7F-6AEC3229E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C8E71B0-B6C7-5801-0014-F89DDD05BC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A824078-4E7F-D90D-7F87-4DBE2C3126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2384E7-2FD5-67AD-3CD6-4ABE20F88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7858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arli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AEF98C-E617-AC8F-353F-E1EC9C416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765"/>
          <a:stretch/>
        </p:blipFill>
        <p:spPr>
          <a:xfrm>
            <a:off x="-14267" y="0"/>
            <a:ext cx="122205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FE2724-6BE2-9F64-12B3-C802BE46BECC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92F01-4FFF-7725-9277-0015AA4FE6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0A9BB90-A709-5ED0-EF14-55AFF2B9C7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C5F2ABD-FF18-1301-4282-45BC601BB8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362344D-0D4D-C556-4626-41CEFBC55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D7B17DC-9DDD-CF11-537B-2F15323F7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597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6D1E0D-A09E-5B65-0FC0-6FF150E80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8649" cy="6872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B63482-1C7E-A2C7-4523-5804886AF586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494CE-BBED-914A-91A9-02AB05E391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BF07CE2-172E-CE33-F2F2-9F90894A6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3E7A9B7-1E2E-8CD9-FCD9-F363CEE9D1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42ED745-F3C1-E081-7379-EC385C96C7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0E9603F-EC59-B36F-A594-3DA62502E7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0381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Generic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3B0391-31E2-C776-F380-2055FF4D4B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00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DCD8F7-6E71-967A-7812-303D7DE9150F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76D83-943D-C118-204F-3A09F1F02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DC070A80-CABB-D9C1-AC8D-70EFBBB507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9CA35CF-11F2-9636-F33A-4A2F2C048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0BE982A-75BB-BD98-89F1-79CCE4E96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5E0A11-710B-7784-2BC0-10E49DE25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8065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Melb Subur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9FF82D-7C59-3D35-F632-2FDA19A2C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43012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A8915-1152-D7C0-F16F-14B976F20110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A8AF6-0315-D89B-05FE-AE7CE3E09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5E7EB1F3-15C3-6149-DF36-A6F0D25D3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A43C4AF-1863-6A0A-F54E-726385FE1D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05E9E4-3EA9-69E4-CB31-36178A3BCC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25602DA-DF48-7AA6-E978-77D06801D3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3001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Rail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FF3767-9E73-F625-73F8-6ACDA667E1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33223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682EAC-3B1F-B6E2-4A55-74D64B3B26A8}"/>
              </a:ext>
            </a:extLst>
          </p:cNvPr>
          <p:cNvSpPr>
            <a:spLocks/>
          </p:cNvSpPr>
          <p:nvPr userDrawn="1"/>
        </p:nvSpPr>
        <p:spPr>
          <a:xfrm>
            <a:off x="0" y="2710543"/>
            <a:ext cx="11143185" cy="3742645"/>
          </a:xfrm>
          <a:prstGeom prst="rect">
            <a:avLst/>
          </a:prstGeom>
          <a:solidFill>
            <a:srgbClr val="004C9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27796-38B6-016A-5E94-C45924CF31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856" y="5246868"/>
            <a:ext cx="2204136" cy="756085"/>
          </a:xfrm>
          <a:prstGeom prst="rect">
            <a:avLst/>
          </a:prstGeom>
          <a:ln>
            <a:noFill/>
          </a:ln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762D4CAE-6744-A131-500D-7E5097AA66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096895"/>
            <a:ext cx="9552113" cy="691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A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16B6AAD-379E-F8C4-F185-9BCC59CD12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411480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98D912B-E248-9930-B78A-24D19C41B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616450"/>
            <a:ext cx="9552113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F99A93F-F1A3-75E0-291C-15969D93CB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162455"/>
            <a:ext cx="5233988" cy="492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9352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3FA66-CF63-05DB-C831-EB1564B4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222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0964B4-AB82-CCB1-6D0A-25F698E9CA5C}"/>
              </a:ext>
            </a:extLst>
          </p:cNvPr>
          <p:cNvSpPr/>
          <p:nvPr userDrawn="1"/>
        </p:nvSpPr>
        <p:spPr>
          <a:xfrm>
            <a:off x="387078" y="404813"/>
            <a:ext cx="11362010" cy="5112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B130C-9DC7-C7F4-817A-E954044E5A5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20537" y="667512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A9F9-2C72-1367-CE0E-DF1B8E38C36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2410F-0CBE-580D-C1C4-CA482F1B6BBD}"/>
              </a:ext>
            </a:extLst>
          </p:cNvPr>
          <p:cNvSpPr/>
          <p:nvPr userDrawn="1"/>
        </p:nvSpPr>
        <p:spPr>
          <a:xfrm>
            <a:off x="11749087" y="0"/>
            <a:ext cx="442912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BA71F-E8C0-1E73-96EA-151D911E7B3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607473" y="394094"/>
            <a:ext cx="748382" cy="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665" r:id="rId19"/>
    <p:sldLayoutId id="2147483666" r:id="rId20"/>
    <p:sldLayoutId id="2147483667" r:id="rId21"/>
    <p:sldLayoutId id="2147483723" r:id="rId22"/>
    <p:sldLayoutId id="2147483708" r:id="rId23"/>
    <p:sldLayoutId id="2147483700" r:id="rId24"/>
    <p:sldLayoutId id="2147483704" r:id="rId25"/>
    <p:sldLayoutId id="2147483746" r:id="rId26"/>
    <p:sldLayoutId id="2147483705" r:id="rId27"/>
    <p:sldLayoutId id="2147483724" r:id="rId28"/>
    <p:sldLayoutId id="2147483725" r:id="rId29"/>
    <p:sldLayoutId id="2147483691" r:id="rId30"/>
    <p:sldLayoutId id="2147483692" r:id="rId31"/>
    <p:sldLayoutId id="2147483671" r:id="rId32"/>
    <p:sldLayoutId id="2147483727" r:id="rId33"/>
    <p:sldLayoutId id="2147483672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840">
          <p15:clr>
            <a:srgbClr val="F26B43"/>
          </p15:clr>
        </p15:guide>
        <p15:guide id="17" pos="279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4065">
          <p15:clr>
            <a:srgbClr val="F26B43"/>
          </p15:clr>
        </p15:guide>
        <p15:guide id="20" orient="horz" pos="255">
          <p15:clr>
            <a:srgbClr val="F26B43"/>
          </p15:clr>
        </p15:guide>
        <p15:guide id="21" pos="7401">
          <p15:clr>
            <a:srgbClr val="F26B43"/>
          </p15:clr>
        </p15:guide>
        <p15:guide id="22" pos="2502">
          <p15:clr>
            <a:srgbClr val="F26B43"/>
          </p15:clr>
        </p15:guide>
        <p15:guide id="23" pos="2729">
          <p15:clr>
            <a:srgbClr val="F26B43"/>
          </p15:clr>
        </p15:guide>
        <p15:guide id="24" pos="4951">
          <p15:clr>
            <a:srgbClr val="F26B43"/>
          </p15:clr>
        </p15:guide>
        <p15:guide id="25" pos="5178">
          <p15:clr>
            <a:srgbClr val="F26B43"/>
          </p15:clr>
        </p15:guide>
        <p15:guide id="26" pos="3727">
          <p15:clr>
            <a:srgbClr val="F26B43"/>
          </p15:clr>
        </p15:guide>
        <p15:guide id="27" pos="3940">
          <p15:clr>
            <a:srgbClr val="F26B43"/>
          </p15:clr>
        </p15:guide>
        <p15:guide id="28" orient="horz" pos="618">
          <p15:clr>
            <a:srgbClr val="F26B43"/>
          </p15:clr>
        </p15:guide>
        <p15:guide id="29" orient="horz" pos="913">
          <p15:clr>
            <a:srgbClr val="F26B43"/>
          </p15:clr>
        </p15:guide>
        <p15:guide id="30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0A762D2-0B1B-CB9C-1B08-F76776D6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942389"/>
            <a:ext cx="9552113" cy="691302"/>
          </a:xfrm>
        </p:spPr>
        <p:txBody>
          <a:bodyPr>
            <a:normAutofit/>
          </a:bodyPr>
          <a:lstStyle/>
          <a:p>
            <a:r>
              <a:rPr lang="en-AU" sz="2800" i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ACPAC</a:t>
            </a:r>
            <a:r>
              <a:rPr lang="en-AU" sz="28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2024</a:t>
            </a:r>
            <a:endParaRPr lang="en-AU" sz="28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0439409-B360-54AB-6999-5A2E3F5D5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3" y="3915611"/>
            <a:ext cx="9552113" cy="492125"/>
          </a:xfrm>
        </p:spPr>
        <p:txBody>
          <a:bodyPr/>
          <a:lstStyle/>
          <a:p>
            <a:r>
              <a:rPr lang="en-AU" sz="20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The state of State finances</a:t>
            </a:r>
            <a:r>
              <a:rPr lang="en-AU" i="1" dirty="0">
                <a:latin typeface="Calibri" panose="020F0502020204030204" pitchFamily="34" charset="0"/>
                <a:ea typeface="Aptos" panose="020B0004020202020204" pitchFamily="34" charset="0"/>
              </a:rPr>
              <a:t>: </a:t>
            </a:r>
            <a:r>
              <a:rPr lang="en-AU" sz="20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Experiences with qualified audit opinions in Victoria</a:t>
            </a:r>
            <a:endParaRPr lang="en-A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4F2C65-4A6D-D572-8B02-6E6488AED2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4788978"/>
            <a:ext cx="9552113" cy="492125"/>
          </a:xfrm>
        </p:spPr>
        <p:txBody>
          <a:bodyPr/>
          <a:lstStyle/>
          <a:p>
            <a:r>
              <a:rPr lang="en-US" dirty="0"/>
              <a:t>Andrew Greaves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6FCFE0D-944F-999C-7747-BB0382A61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22 April 2024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59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9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EB3DD8-84C1-E26D-9D72-14CF38FA636F}"/>
              </a:ext>
            </a:extLst>
          </p:cNvPr>
          <p:cNvSpPr txBox="1">
            <a:spLocks/>
          </p:cNvSpPr>
          <p:nvPr/>
        </p:nvSpPr>
        <p:spPr>
          <a:xfrm>
            <a:off x="11797151" y="6437070"/>
            <a:ext cx="345689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1AF2E2-5AB7-4DA4-B691-9BD5144E0014}" type="slidenum">
              <a:rPr lang="en-AU" sz="1000" smtClean="0">
                <a:solidFill>
                  <a:schemeClr val="bg1"/>
                </a:solidFill>
              </a:rPr>
              <a:pPr algn="ctr"/>
              <a:t>3</a:t>
            </a:fld>
            <a:endParaRPr lang="en-AU" sz="100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DE06EA-DF62-CB88-9B2E-C3A51FD513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250021"/>
            <a:ext cx="4994498" cy="5037754"/>
          </a:xfrm>
        </p:spPr>
        <p:txBody>
          <a:bodyPr/>
          <a:lstStyle/>
          <a:p>
            <a:r>
              <a:rPr lang="en-US" dirty="0" err="1"/>
              <a:t>Victrack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 a public non-financial corporation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legislatively, is the custodial owner of the State’s railway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records transport infrastructure assets at a value around $40 bn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annual depreciation charge around $1 bn on these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48A7538-B35C-0E7B-E1AC-71A67A4F8E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138" t="12904" r="36109" b="4929"/>
          <a:stretch/>
        </p:blipFill>
        <p:spPr>
          <a:xfrm rot="540000">
            <a:off x="6141383" y="806526"/>
            <a:ext cx="4658091" cy="5185704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C5A601E-3A62-0534-9049-D4D2C5B5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audit opinion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02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90FCB329-1227-A518-EEB7-4C3299CFE690}"/>
              </a:ext>
            </a:extLst>
          </p:cNvPr>
          <p:cNvSpPr/>
          <p:nvPr/>
        </p:nvSpPr>
        <p:spPr>
          <a:xfrm>
            <a:off x="590549" y="1228724"/>
            <a:ext cx="5972309" cy="393812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5795FC5B-F847-F2EA-2AFF-A79582D63FC6}"/>
              </a:ext>
            </a:extLst>
          </p:cNvPr>
          <p:cNvCxnSpPr>
            <a:stCxn id="125" idx="0"/>
            <a:endCxn id="125" idx="2"/>
          </p:cNvCxnSpPr>
          <p:nvPr/>
        </p:nvCxnSpPr>
        <p:spPr>
          <a:xfrm>
            <a:off x="3576704" y="1228724"/>
            <a:ext cx="0" cy="3938127"/>
          </a:xfrm>
          <a:prstGeom prst="line">
            <a:avLst/>
          </a:prstGeom>
          <a:ln w="15875"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EB3DD8-84C1-E26D-9D72-14CF38FA636F}"/>
              </a:ext>
            </a:extLst>
          </p:cNvPr>
          <p:cNvSpPr txBox="1">
            <a:spLocks/>
          </p:cNvSpPr>
          <p:nvPr/>
        </p:nvSpPr>
        <p:spPr>
          <a:xfrm>
            <a:off x="11797151" y="6437070"/>
            <a:ext cx="345689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1AF2E2-5AB7-4DA4-B691-9BD5144E0014}" type="slidenum">
              <a:rPr lang="en-AU" sz="1000" smtClean="0">
                <a:solidFill>
                  <a:schemeClr val="bg1"/>
                </a:solidFill>
              </a:rPr>
              <a:pPr algn="ctr"/>
              <a:t>4</a:t>
            </a:fld>
            <a:endParaRPr lang="en-AU" sz="100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095B84-BB7A-BEC9-C877-388FF829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money-go-round</a:t>
            </a:r>
            <a:endParaRPr lang="en-AU" dirty="0"/>
          </a:p>
        </p:txBody>
      </p:sp>
      <p:grpSp>
        <p:nvGrpSpPr>
          <p:cNvPr id="23" name="Graphic 2">
            <a:extLst>
              <a:ext uri="{FF2B5EF4-FFF2-40B4-BE49-F238E27FC236}">
                <a16:creationId xmlns:a16="http://schemas.microsoft.com/office/drawing/2014/main" id="{4187B1F0-4CED-2923-36E9-6F8C40D4AA1A}"/>
              </a:ext>
            </a:extLst>
          </p:cNvPr>
          <p:cNvGrpSpPr>
            <a:grpSpLocks noChangeAspect="1"/>
          </p:cNvGrpSpPr>
          <p:nvPr/>
        </p:nvGrpSpPr>
        <p:grpSpPr>
          <a:xfrm>
            <a:off x="4568361" y="5430122"/>
            <a:ext cx="651970" cy="1005603"/>
            <a:chOff x="3117270" y="1712474"/>
            <a:chExt cx="414338" cy="639079"/>
          </a:xfrm>
          <a:noFill/>
        </p:grpSpPr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EEC51DA9-5498-9932-9F8A-63628B1EBFC7}"/>
                </a:ext>
              </a:extLst>
            </p:cNvPr>
            <p:cNvGrpSpPr/>
            <p:nvPr/>
          </p:nvGrpSpPr>
          <p:grpSpPr>
            <a:xfrm>
              <a:off x="3127558" y="2209155"/>
              <a:ext cx="393763" cy="142398"/>
              <a:chOff x="3127558" y="2209155"/>
              <a:chExt cx="393763" cy="142398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7FC0CDB-FCC1-4133-53D9-1692211981D5}"/>
                  </a:ext>
                </a:extLst>
              </p:cNvPr>
              <p:cNvSpPr/>
              <p:nvPr/>
            </p:nvSpPr>
            <p:spPr>
              <a:xfrm>
                <a:off x="3127558" y="2209155"/>
                <a:ext cx="40957" cy="142398"/>
              </a:xfrm>
              <a:custGeom>
                <a:avLst/>
                <a:gdLst>
                  <a:gd name="connsiteX0" fmla="*/ 40957 w 40957"/>
                  <a:gd name="connsiteY0" fmla="*/ 0 h 142398"/>
                  <a:gd name="connsiteX1" fmla="*/ 0 w 40957"/>
                  <a:gd name="connsiteY1" fmla="*/ 142399 h 14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57" h="142398">
                    <a:moveTo>
                      <a:pt x="40957" y="0"/>
                    </a:moveTo>
                    <a:lnTo>
                      <a:pt x="0" y="142399"/>
                    </a:lnTo>
                  </a:path>
                </a:pathLst>
              </a:custGeom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098B975-445A-80C5-6EA6-70B2F999BD99}"/>
                  </a:ext>
                </a:extLst>
              </p:cNvPr>
              <p:cNvSpPr/>
              <p:nvPr/>
            </p:nvSpPr>
            <p:spPr>
              <a:xfrm>
                <a:off x="3480364" y="2209155"/>
                <a:ext cx="40957" cy="142398"/>
              </a:xfrm>
              <a:custGeom>
                <a:avLst/>
                <a:gdLst>
                  <a:gd name="connsiteX0" fmla="*/ 0 w 40957"/>
                  <a:gd name="connsiteY0" fmla="*/ 0 h 142398"/>
                  <a:gd name="connsiteX1" fmla="*/ 40958 w 40957"/>
                  <a:gd name="connsiteY1" fmla="*/ 142399 h 14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57" h="142398">
                    <a:moveTo>
                      <a:pt x="0" y="0"/>
                    </a:moveTo>
                    <a:lnTo>
                      <a:pt x="40958" y="142399"/>
                    </a:lnTo>
                  </a:path>
                </a:pathLst>
              </a:custGeom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1D8F101-BF74-286C-9925-9195CB67EB50}"/>
                  </a:ext>
                </a:extLst>
              </p:cNvPr>
              <p:cNvSpPr/>
              <p:nvPr/>
            </p:nvSpPr>
            <p:spPr>
              <a:xfrm>
                <a:off x="3156990" y="2257638"/>
                <a:ext cx="334994" cy="9525"/>
              </a:xfrm>
              <a:custGeom>
                <a:avLst/>
                <a:gdLst>
                  <a:gd name="connsiteX0" fmla="*/ 334994 w 334994"/>
                  <a:gd name="connsiteY0" fmla="*/ 0 h 9525"/>
                  <a:gd name="connsiteX1" fmla="*/ 0 w 33499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4994" h="9525">
                    <a:moveTo>
                      <a:pt x="334994" y="0"/>
                    </a:moveTo>
                    <a:lnTo>
                      <a:pt x="0" y="0"/>
                    </a:lnTo>
                  </a:path>
                </a:pathLst>
              </a:custGeom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FCE721C-BA56-164E-8578-F5FD21436F78}"/>
                  </a:ext>
                </a:extLst>
              </p:cNvPr>
              <p:cNvSpPr/>
              <p:nvPr/>
            </p:nvSpPr>
            <p:spPr>
              <a:xfrm>
                <a:off x="3141464" y="2311549"/>
                <a:ext cx="368331" cy="9525"/>
              </a:xfrm>
              <a:custGeom>
                <a:avLst/>
                <a:gdLst>
                  <a:gd name="connsiteX0" fmla="*/ 368332 w 368331"/>
                  <a:gd name="connsiteY0" fmla="*/ 0 h 9525"/>
                  <a:gd name="connsiteX1" fmla="*/ 0 w 36833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8331" h="9525">
                    <a:moveTo>
                      <a:pt x="368332" y="0"/>
                    </a:moveTo>
                    <a:lnTo>
                      <a:pt x="0" y="0"/>
                    </a:lnTo>
                  </a:path>
                </a:pathLst>
              </a:custGeom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A692ADE-83A8-D002-005C-2AAF6AC73706}"/>
                </a:ext>
              </a:extLst>
            </p:cNvPr>
            <p:cNvSpPr/>
            <p:nvPr/>
          </p:nvSpPr>
          <p:spPr>
            <a:xfrm>
              <a:off x="3215283" y="2209155"/>
              <a:ext cx="218312" cy="9525"/>
            </a:xfrm>
            <a:custGeom>
              <a:avLst/>
              <a:gdLst>
                <a:gd name="connsiteX0" fmla="*/ 218313 w 218312"/>
                <a:gd name="connsiteY0" fmla="*/ 0 h 9525"/>
                <a:gd name="connsiteX1" fmla="*/ 0 w 21831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8312" h="9525">
                  <a:moveTo>
                    <a:pt x="218313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6" name="Graphic 2">
              <a:extLst>
                <a:ext uri="{FF2B5EF4-FFF2-40B4-BE49-F238E27FC236}">
                  <a16:creationId xmlns:a16="http://schemas.microsoft.com/office/drawing/2014/main" id="{CE92768B-32A5-FE4C-31E7-2B1ACCE6BC45}"/>
                </a:ext>
              </a:extLst>
            </p:cNvPr>
            <p:cNvGrpSpPr/>
            <p:nvPr/>
          </p:nvGrpSpPr>
          <p:grpSpPr>
            <a:xfrm>
              <a:off x="3117270" y="1712474"/>
              <a:ext cx="414338" cy="496585"/>
              <a:chOff x="3117270" y="1712474"/>
              <a:chExt cx="414338" cy="496585"/>
            </a:xfrm>
            <a:noFill/>
          </p:grpSpPr>
          <p:grpSp>
            <p:nvGrpSpPr>
              <p:cNvPr id="27" name="Graphic 2">
                <a:extLst>
                  <a:ext uri="{FF2B5EF4-FFF2-40B4-BE49-F238E27FC236}">
                    <a16:creationId xmlns:a16="http://schemas.microsoft.com/office/drawing/2014/main" id="{54CB02A0-3127-78CD-A48A-7685E4A0A143}"/>
                  </a:ext>
                </a:extLst>
              </p:cNvPr>
              <p:cNvGrpSpPr/>
              <p:nvPr/>
            </p:nvGrpSpPr>
            <p:grpSpPr>
              <a:xfrm>
                <a:off x="3117270" y="1712474"/>
                <a:ext cx="414338" cy="496585"/>
                <a:chOff x="3117270" y="1712474"/>
                <a:chExt cx="414338" cy="496585"/>
              </a:xfrm>
              <a:noFill/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1FE37D-4234-8439-4C2E-4468B2469CDC}"/>
                    </a:ext>
                  </a:extLst>
                </p:cNvPr>
                <p:cNvSpPr/>
                <p:nvPr/>
              </p:nvSpPr>
              <p:spPr>
                <a:xfrm>
                  <a:off x="3117366" y="1712474"/>
                  <a:ext cx="414242" cy="496585"/>
                </a:xfrm>
                <a:custGeom>
                  <a:avLst/>
                  <a:gdLst>
                    <a:gd name="connsiteX0" fmla="*/ 385953 w 414242"/>
                    <a:gd name="connsiteY0" fmla="*/ 61293 h 496585"/>
                    <a:gd name="connsiteX1" fmla="*/ 385953 w 414242"/>
                    <a:gd name="connsiteY1" fmla="*/ 61293 h 496585"/>
                    <a:gd name="connsiteX2" fmla="*/ 28289 w 414242"/>
                    <a:gd name="connsiteY2" fmla="*/ 61293 h 496585"/>
                    <a:gd name="connsiteX3" fmla="*/ 28289 w 414242"/>
                    <a:gd name="connsiteY3" fmla="*/ 61293 h 496585"/>
                    <a:gd name="connsiteX4" fmla="*/ 0 w 414242"/>
                    <a:gd name="connsiteY4" fmla="*/ 117777 h 496585"/>
                    <a:gd name="connsiteX5" fmla="*/ 0 w 414242"/>
                    <a:gd name="connsiteY5" fmla="*/ 496586 h 496585"/>
                    <a:gd name="connsiteX6" fmla="*/ 97917 w 414242"/>
                    <a:gd name="connsiteY6" fmla="*/ 496586 h 496585"/>
                    <a:gd name="connsiteX7" fmla="*/ 111157 w 414242"/>
                    <a:gd name="connsiteY7" fmla="*/ 445532 h 496585"/>
                    <a:gd name="connsiteX8" fmla="*/ 140303 w 414242"/>
                    <a:gd name="connsiteY8" fmla="*/ 425244 h 496585"/>
                    <a:gd name="connsiteX9" fmla="*/ 273082 w 414242"/>
                    <a:gd name="connsiteY9" fmla="*/ 425244 h 496585"/>
                    <a:gd name="connsiteX10" fmla="*/ 302228 w 414242"/>
                    <a:gd name="connsiteY10" fmla="*/ 445532 h 496585"/>
                    <a:gd name="connsiteX11" fmla="*/ 315468 w 414242"/>
                    <a:gd name="connsiteY11" fmla="*/ 496586 h 496585"/>
                    <a:gd name="connsiteX12" fmla="*/ 414242 w 414242"/>
                    <a:gd name="connsiteY12" fmla="*/ 496586 h 496585"/>
                    <a:gd name="connsiteX13" fmla="*/ 414242 w 414242"/>
                    <a:gd name="connsiteY13" fmla="*/ 117777 h 496585"/>
                    <a:gd name="connsiteX14" fmla="*/ 385953 w 414242"/>
                    <a:gd name="connsiteY14" fmla="*/ 61293 h 496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14242" h="496585">
                      <a:moveTo>
                        <a:pt x="385953" y="61293"/>
                      </a:moveTo>
                      <a:lnTo>
                        <a:pt x="385953" y="61293"/>
                      </a:lnTo>
                      <a:cubicBezTo>
                        <a:pt x="285179" y="-20431"/>
                        <a:pt x="128968" y="-20431"/>
                        <a:pt x="28289" y="61293"/>
                      </a:cubicBezTo>
                      <a:lnTo>
                        <a:pt x="28289" y="61293"/>
                      </a:lnTo>
                      <a:cubicBezTo>
                        <a:pt x="10287" y="75867"/>
                        <a:pt x="0" y="96345"/>
                        <a:pt x="0" y="117777"/>
                      </a:cubicBezTo>
                      <a:lnTo>
                        <a:pt x="0" y="496586"/>
                      </a:lnTo>
                      <a:lnTo>
                        <a:pt x="97917" y="496586"/>
                      </a:lnTo>
                      <a:lnTo>
                        <a:pt x="111157" y="445532"/>
                      </a:lnTo>
                      <a:cubicBezTo>
                        <a:pt x="114205" y="433721"/>
                        <a:pt x="126302" y="425244"/>
                        <a:pt x="140303" y="425244"/>
                      </a:cubicBezTo>
                      <a:lnTo>
                        <a:pt x="273082" y="425244"/>
                      </a:lnTo>
                      <a:cubicBezTo>
                        <a:pt x="287084" y="425244"/>
                        <a:pt x="299180" y="433626"/>
                        <a:pt x="302228" y="445532"/>
                      </a:cubicBezTo>
                      <a:lnTo>
                        <a:pt x="315468" y="496586"/>
                      </a:lnTo>
                      <a:lnTo>
                        <a:pt x="414242" y="496586"/>
                      </a:lnTo>
                      <a:lnTo>
                        <a:pt x="414242" y="117777"/>
                      </a:lnTo>
                      <a:cubicBezTo>
                        <a:pt x="414147" y="96345"/>
                        <a:pt x="403955" y="75962"/>
                        <a:pt x="385953" y="61293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EC925098-AB8E-834A-96CF-EF8C224A25E2}"/>
                    </a:ext>
                  </a:extLst>
                </p:cNvPr>
                <p:cNvSpPr/>
                <p:nvPr/>
              </p:nvSpPr>
              <p:spPr>
                <a:xfrm>
                  <a:off x="3117270" y="2055422"/>
                  <a:ext cx="414242" cy="56685"/>
                </a:xfrm>
                <a:custGeom>
                  <a:avLst/>
                  <a:gdLst>
                    <a:gd name="connsiteX0" fmla="*/ 414242 w 414242"/>
                    <a:gd name="connsiteY0" fmla="*/ 0 h 56685"/>
                    <a:gd name="connsiteX1" fmla="*/ 293180 w 414242"/>
                    <a:gd name="connsiteY1" fmla="*/ 42196 h 56685"/>
                    <a:gd name="connsiteX2" fmla="*/ 120301 w 414242"/>
                    <a:gd name="connsiteY2" fmla="*/ 42100 h 56685"/>
                    <a:gd name="connsiteX3" fmla="*/ 0 w 414242"/>
                    <a:gd name="connsiteY3" fmla="*/ 0 h 56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4242" h="56685">
                      <a:moveTo>
                        <a:pt x="414242" y="0"/>
                      </a:moveTo>
                      <a:lnTo>
                        <a:pt x="293180" y="42196"/>
                      </a:lnTo>
                      <a:cubicBezTo>
                        <a:pt x="237744" y="61531"/>
                        <a:pt x="175736" y="61531"/>
                        <a:pt x="120301" y="4210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48F518B-0001-6A60-DBAA-1DD30853B78A}"/>
                    </a:ext>
                  </a:extLst>
                </p:cNvPr>
                <p:cNvSpPr/>
                <p:nvPr/>
              </p:nvSpPr>
              <p:spPr>
                <a:xfrm>
                  <a:off x="3150608" y="1786805"/>
                  <a:ext cx="347757" cy="212419"/>
                </a:xfrm>
                <a:custGeom>
                  <a:avLst/>
                  <a:gdLst>
                    <a:gd name="connsiteX0" fmla="*/ 332042 w 347757"/>
                    <a:gd name="connsiteY0" fmla="*/ 25063 h 212419"/>
                    <a:gd name="connsiteX1" fmla="*/ 302990 w 347757"/>
                    <a:gd name="connsiteY1" fmla="*/ 17157 h 212419"/>
                    <a:gd name="connsiteX2" fmla="*/ 44006 w 347757"/>
                    <a:gd name="connsiteY2" fmla="*/ 17348 h 212419"/>
                    <a:gd name="connsiteX3" fmla="*/ 15716 w 347757"/>
                    <a:gd name="connsiteY3" fmla="*/ 25063 h 212419"/>
                    <a:gd name="connsiteX4" fmla="*/ 0 w 347757"/>
                    <a:gd name="connsiteY4" fmla="*/ 43637 h 212419"/>
                    <a:gd name="connsiteX5" fmla="*/ 0 w 347757"/>
                    <a:gd name="connsiteY5" fmla="*/ 192893 h 212419"/>
                    <a:gd name="connsiteX6" fmla="*/ 22384 w 347757"/>
                    <a:gd name="connsiteY6" fmla="*/ 212420 h 212419"/>
                    <a:gd name="connsiteX7" fmla="*/ 325374 w 347757"/>
                    <a:gd name="connsiteY7" fmla="*/ 212420 h 212419"/>
                    <a:gd name="connsiteX8" fmla="*/ 347758 w 347757"/>
                    <a:gd name="connsiteY8" fmla="*/ 192893 h 212419"/>
                    <a:gd name="connsiteX9" fmla="*/ 347758 w 347757"/>
                    <a:gd name="connsiteY9" fmla="*/ 43732 h 212419"/>
                    <a:gd name="connsiteX10" fmla="*/ 332042 w 347757"/>
                    <a:gd name="connsiteY10" fmla="*/ 25063 h 212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7757" h="212419">
                      <a:moveTo>
                        <a:pt x="332042" y="25063"/>
                      </a:moveTo>
                      <a:lnTo>
                        <a:pt x="302990" y="17157"/>
                      </a:lnTo>
                      <a:cubicBezTo>
                        <a:pt x="218694" y="-5798"/>
                        <a:pt x="128302" y="-5703"/>
                        <a:pt x="44006" y="17348"/>
                      </a:cubicBezTo>
                      <a:lnTo>
                        <a:pt x="15716" y="25063"/>
                      </a:lnTo>
                      <a:cubicBezTo>
                        <a:pt x="6382" y="27635"/>
                        <a:pt x="0" y="35159"/>
                        <a:pt x="0" y="43637"/>
                      </a:cubicBezTo>
                      <a:lnTo>
                        <a:pt x="0" y="192893"/>
                      </a:lnTo>
                      <a:cubicBezTo>
                        <a:pt x="0" y="203657"/>
                        <a:pt x="10001" y="212420"/>
                        <a:pt x="22384" y="212420"/>
                      </a:cubicBezTo>
                      <a:lnTo>
                        <a:pt x="325374" y="212420"/>
                      </a:lnTo>
                      <a:cubicBezTo>
                        <a:pt x="337757" y="212420"/>
                        <a:pt x="347758" y="203657"/>
                        <a:pt x="347758" y="192893"/>
                      </a:cubicBezTo>
                      <a:lnTo>
                        <a:pt x="347758" y="43732"/>
                      </a:lnTo>
                      <a:cubicBezTo>
                        <a:pt x="347758" y="35159"/>
                        <a:pt x="341376" y="27635"/>
                        <a:pt x="332042" y="25063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67904066-54F7-B0AE-98F9-9A1240E29111}"/>
                    </a:ext>
                  </a:extLst>
                </p:cNvPr>
                <p:cNvSpPr/>
                <p:nvPr/>
              </p:nvSpPr>
              <p:spPr>
                <a:xfrm>
                  <a:off x="3117270" y="2092855"/>
                  <a:ext cx="103822" cy="18668"/>
                </a:xfrm>
                <a:custGeom>
                  <a:avLst/>
                  <a:gdLst>
                    <a:gd name="connsiteX0" fmla="*/ 103823 w 103822"/>
                    <a:gd name="connsiteY0" fmla="*/ 0 h 18668"/>
                    <a:gd name="connsiteX1" fmla="*/ 92107 w 103822"/>
                    <a:gd name="connsiteY1" fmla="*/ 10192 h 18668"/>
                    <a:gd name="connsiteX2" fmla="*/ 68485 w 103822"/>
                    <a:gd name="connsiteY2" fmla="*/ 18669 h 18668"/>
                    <a:gd name="connsiteX3" fmla="*/ 0 w 103822"/>
                    <a:gd name="connsiteY3" fmla="*/ 18669 h 18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822" h="18668">
                      <a:moveTo>
                        <a:pt x="103823" y="0"/>
                      </a:moveTo>
                      <a:lnTo>
                        <a:pt x="92107" y="10192"/>
                      </a:lnTo>
                      <a:cubicBezTo>
                        <a:pt x="85820" y="15621"/>
                        <a:pt x="77343" y="18669"/>
                        <a:pt x="68485" y="18669"/>
                      </a:cubicBezTo>
                      <a:lnTo>
                        <a:pt x="0" y="18669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D22AA9E2-833A-71E4-5387-E0BDB55690DD}"/>
                    </a:ext>
                  </a:extLst>
                </p:cNvPr>
                <p:cNvSpPr/>
                <p:nvPr/>
              </p:nvSpPr>
              <p:spPr>
                <a:xfrm>
                  <a:off x="3427786" y="2092855"/>
                  <a:ext cx="103822" cy="18668"/>
                </a:xfrm>
                <a:custGeom>
                  <a:avLst/>
                  <a:gdLst>
                    <a:gd name="connsiteX0" fmla="*/ 0 w 103822"/>
                    <a:gd name="connsiteY0" fmla="*/ 0 h 18668"/>
                    <a:gd name="connsiteX1" fmla="*/ 11716 w 103822"/>
                    <a:gd name="connsiteY1" fmla="*/ 10192 h 18668"/>
                    <a:gd name="connsiteX2" fmla="*/ 35338 w 103822"/>
                    <a:gd name="connsiteY2" fmla="*/ 18669 h 18668"/>
                    <a:gd name="connsiteX3" fmla="*/ 103823 w 103822"/>
                    <a:gd name="connsiteY3" fmla="*/ 18669 h 18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822" h="18668">
                      <a:moveTo>
                        <a:pt x="0" y="0"/>
                      </a:moveTo>
                      <a:lnTo>
                        <a:pt x="11716" y="10192"/>
                      </a:lnTo>
                      <a:cubicBezTo>
                        <a:pt x="18002" y="15621"/>
                        <a:pt x="26479" y="18669"/>
                        <a:pt x="35338" y="18669"/>
                      </a:cubicBezTo>
                      <a:lnTo>
                        <a:pt x="103823" y="18669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489851A-F12C-9D84-77DA-9F90B6F4FAEF}"/>
                    </a:ext>
                  </a:extLst>
                </p:cNvPr>
                <p:cNvSpPr/>
                <p:nvPr/>
              </p:nvSpPr>
              <p:spPr>
                <a:xfrm>
                  <a:off x="3150513" y="1853206"/>
                  <a:ext cx="347853" cy="9525"/>
                </a:xfrm>
                <a:custGeom>
                  <a:avLst/>
                  <a:gdLst>
                    <a:gd name="connsiteX0" fmla="*/ 347853 w 347853"/>
                    <a:gd name="connsiteY0" fmla="*/ 0 h 9525"/>
                    <a:gd name="connsiteX1" fmla="*/ 0 w 347853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7853" h="9525">
                      <a:moveTo>
                        <a:pt x="347853" y="0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A47E3BF0-0A7C-0978-ACF1-8F5A67222647}"/>
                  </a:ext>
                </a:extLst>
              </p:cNvPr>
              <p:cNvGrpSpPr/>
              <p:nvPr/>
            </p:nvGrpSpPr>
            <p:grpSpPr>
              <a:xfrm>
                <a:off x="3210520" y="1812820"/>
                <a:ext cx="227838" cy="23812"/>
                <a:chOff x="3210520" y="1812820"/>
                <a:chExt cx="227838" cy="23812"/>
              </a:xfrm>
              <a:noFill/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B20747B0-EF27-9330-23C2-3E1758E148E2}"/>
                    </a:ext>
                  </a:extLst>
                </p:cNvPr>
                <p:cNvSpPr/>
                <p:nvPr/>
              </p:nvSpPr>
              <p:spPr>
                <a:xfrm>
                  <a:off x="3414546" y="1812820"/>
                  <a:ext cx="23812" cy="23812"/>
                </a:xfrm>
                <a:custGeom>
                  <a:avLst/>
                  <a:gdLst>
                    <a:gd name="connsiteX0" fmla="*/ 23813 w 23812"/>
                    <a:gd name="connsiteY0" fmla="*/ 11906 h 23812"/>
                    <a:gd name="connsiteX1" fmla="*/ 11906 w 23812"/>
                    <a:gd name="connsiteY1" fmla="*/ 23812 h 23812"/>
                    <a:gd name="connsiteX2" fmla="*/ 0 w 23812"/>
                    <a:gd name="connsiteY2" fmla="*/ 11906 h 23812"/>
                    <a:gd name="connsiteX3" fmla="*/ 11906 w 23812"/>
                    <a:gd name="connsiteY3" fmla="*/ 0 h 23812"/>
                    <a:gd name="connsiteX4" fmla="*/ 23813 w 23812"/>
                    <a:gd name="connsiteY4" fmla="*/ 11906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2" h="23812">
                      <a:moveTo>
                        <a:pt x="23813" y="11906"/>
                      </a:moveTo>
                      <a:cubicBezTo>
                        <a:pt x="23813" y="18482"/>
                        <a:pt x="18482" y="23812"/>
                        <a:pt x="11906" y="23812"/>
                      </a:cubicBezTo>
                      <a:cubicBezTo>
                        <a:pt x="5331" y="23812"/>
                        <a:pt x="0" y="18482"/>
                        <a:pt x="0" y="11906"/>
                      </a:cubicBezTo>
                      <a:cubicBezTo>
                        <a:pt x="0" y="5331"/>
                        <a:pt x="5331" y="0"/>
                        <a:pt x="11906" y="0"/>
                      </a:cubicBezTo>
                      <a:cubicBezTo>
                        <a:pt x="18482" y="0"/>
                        <a:pt x="23813" y="5331"/>
                        <a:pt x="23813" y="11906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61AC785-5B7C-ACD1-84A0-B324F3FDFB6A}"/>
                    </a:ext>
                  </a:extLst>
                </p:cNvPr>
                <p:cNvSpPr/>
                <p:nvPr/>
              </p:nvSpPr>
              <p:spPr>
                <a:xfrm>
                  <a:off x="3210520" y="1812820"/>
                  <a:ext cx="23812" cy="23812"/>
                </a:xfrm>
                <a:custGeom>
                  <a:avLst/>
                  <a:gdLst>
                    <a:gd name="connsiteX0" fmla="*/ 23813 w 23812"/>
                    <a:gd name="connsiteY0" fmla="*/ 11906 h 23812"/>
                    <a:gd name="connsiteX1" fmla="*/ 11906 w 23812"/>
                    <a:gd name="connsiteY1" fmla="*/ 23812 h 23812"/>
                    <a:gd name="connsiteX2" fmla="*/ 0 w 23812"/>
                    <a:gd name="connsiteY2" fmla="*/ 11906 h 23812"/>
                    <a:gd name="connsiteX3" fmla="*/ 11906 w 23812"/>
                    <a:gd name="connsiteY3" fmla="*/ 0 h 23812"/>
                    <a:gd name="connsiteX4" fmla="*/ 23813 w 23812"/>
                    <a:gd name="connsiteY4" fmla="*/ 11906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2" h="23812">
                      <a:moveTo>
                        <a:pt x="23813" y="11906"/>
                      </a:moveTo>
                      <a:cubicBezTo>
                        <a:pt x="23813" y="18482"/>
                        <a:pt x="18482" y="23812"/>
                        <a:pt x="11906" y="23812"/>
                      </a:cubicBezTo>
                      <a:cubicBezTo>
                        <a:pt x="5331" y="23812"/>
                        <a:pt x="0" y="18482"/>
                        <a:pt x="0" y="11906"/>
                      </a:cubicBezTo>
                      <a:cubicBezTo>
                        <a:pt x="0" y="5331"/>
                        <a:pt x="5331" y="0"/>
                        <a:pt x="11906" y="0"/>
                      </a:cubicBezTo>
                      <a:cubicBezTo>
                        <a:pt x="18482" y="0"/>
                        <a:pt x="23813" y="5331"/>
                        <a:pt x="23813" y="11906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BF2817E-A649-8A29-F7AD-1D362A8C7594}"/>
              </a:ext>
            </a:extLst>
          </p:cNvPr>
          <p:cNvGrpSpPr/>
          <p:nvPr/>
        </p:nvGrpSpPr>
        <p:grpSpPr>
          <a:xfrm>
            <a:off x="3908394" y="3069224"/>
            <a:ext cx="1994392" cy="1333599"/>
            <a:chOff x="3906875" y="2929793"/>
            <a:chExt cx="1994392" cy="1333599"/>
          </a:xfrm>
        </p:grpSpPr>
        <p:grpSp>
          <p:nvGrpSpPr>
            <p:cNvPr id="3" name="Graphic 1030">
              <a:extLst>
                <a:ext uri="{FF2B5EF4-FFF2-40B4-BE49-F238E27FC236}">
                  <a16:creationId xmlns:a16="http://schemas.microsoft.com/office/drawing/2014/main" id="{A9804573-4DAA-9B5C-D1AE-DDD0A1A3CF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78616" y="2929793"/>
              <a:ext cx="1830878" cy="1333599"/>
              <a:chOff x="671598" y="1468539"/>
              <a:chExt cx="685228" cy="525589"/>
            </a:xfrm>
            <a:noFill/>
          </p:grpSpPr>
          <p:grpSp>
            <p:nvGrpSpPr>
              <p:cNvPr id="7" name="Graphic 1030">
                <a:extLst>
                  <a:ext uri="{FF2B5EF4-FFF2-40B4-BE49-F238E27FC236}">
                    <a16:creationId xmlns:a16="http://schemas.microsoft.com/office/drawing/2014/main" id="{9E92383E-E838-BA43-C639-979CCBA23B15}"/>
                  </a:ext>
                </a:extLst>
              </p:cNvPr>
              <p:cNvGrpSpPr/>
              <p:nvPr/>
            </p:nvGrpSpPr>
            <p:grpSpPr>
              <a:xfrm>
                <a:off x="671598" y="1562360"/>
                <a:ext cx="685228" cy="340042"/>
                <a:chOff x="671598" y="1562360"/>
                <a:chExt cx="685228" cy="340042"/>
              </a:xfrm>
              <a:noFill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937190-A8D8-08CB-A5B6-3F83A1292809}"/>
                    </a:ext>
                  </a:extLst>
                </p:cNvPr>
                <p:cNvSpPr/>
                <p:nvPr/>
              </p:nvSpPr>
              <p:spPr>
                <a:xfrm>
                  <a:off x="853906" y="1630178"/>
                  <a:ext cx="18097" cy="272224"/>
                </a:xfrm>
                <a:custGeom>
                  <a:avLst/>
                  <a:gdLst>
                    <a:gd name="connsiteX0" fmla="*/ 0 w 18097"/>
                    <a:gd name="connsiteY0" fmla="*/ 272225 h 272224"/>
                    <a:gd name="connsiteX1" fmla="*/ 0 w 18097"/>
                    <a:gd name="connsiteY1" fmla="*/ 38005 h 272224"/>
                    <a:gd name="connsiteX2" fmla="*/ 18097 w 18097"/>
                    <a:gd name="connsiteY2" fmla="*/ 38005 h 272224"/>
                    <a:gd name="connsiteX3" fmla="*/ 18097 w 18097"/>
                    <a:gd name="connsiteY3" fmla="*/ 0 h 27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" h="272224">
                      <a:moveTo>
                        <a:pt x="0" y="272225"/>
                      </a:moveTo>
                      <a:lnTo>
                        <a:pt x="0" y="38005"/>
                      </a:lnTo>
                      <a:lnTo>
                        <a:pt x="18097" y="38005"/>
                      </a:lnTo>
                      <a:lnTo>
                        <a:pt x="18097" y="0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C98F9049-4075-E8CB-DCFE-E4FE703A24FE}"/>
                    </a:ext>
                  </a:extLst>
                </p:cNvPr>
                <p:cNvSpPr/>
                <p:nvPr/>
              </p:nvSpPr>
              <p:spPr>
                <a:xfrm>
                  <a:off x="786374" y="1630178"/>
                  <a:ext cx="18097" cy="272224"/>
                </a:xfrm>
                <a:custGeom>
                  <a:avLst/>
                  <a:gdLst>
                    <a:gd name="connsiteX0" fmla="*/ 0 w 18097"/>
                    <a:gd name="connsiteY0" fmla="*/ 0 h 272224"/>
                    <a:gd name="connsiteX1" fmla="*/ 0 w 18097"/>
                    <a:gd name="connsiteY1" fmla="*/ 38005 h 272224"/>
                    <a:gd name="connsiteX2" fmla="*/ 18097 w 18097"/>
                    <a:gd name="connsiteY2" fmla="*/ 38005 h 272224"/>
                    <a:gd name="connsiteX3" fmla="*/ 18097 w 18097"/>
                    <a:gd name="connsiteY3" fmla="*/ 272225 h 27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" h="272224">
                      <a:moveTo>
                        <a:pt x="0" y="0"/>
                      </a:moveTo>
                      <a:lnTo>
                        <a:pt x="0" y="38005"/>
                      </a:lnTo>
                      <a:lnTo>
                        <a:pt x="18097" y="38005"/>
                      </a:lnTo>
                      <a:lnTo>
                        <a:pt x="18097" y="272225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52B100B3-F6BA-9319-E043-BFD755B5989F}"/>
                    </a:ext>
                  </a:extLst>
                </p:cNvPr>
                <p:cNvSpPr/>
                <p:nvPr/>
              </p:nvSpPr>
              <p:spPr>
                <a:xfrm>
                  <a:off x="1038882" y="1630178"/>
                  <a:ext cx="18097" cy="272224"/>
                </a:xfrm>
                <a:custGeom>
                  <a:avLst/>
                  <a:gdLst>
                    <a:gd name="connsiteX0" fmla="*/ 0 w 18097"/>
                    <a:gd name="connsiteY0" fmla="*/ 272225 h 272224"/>
                    <a:gd name="connsiteX1" fmla="*/ 0 w 18097"/>
                    <a:gd name="connsiteY1" fmla="*/ 38005 h 272224"/>
                    <a:gd name="connsiteX2" fmla="*/ 18098 w 18097"/>
                    <a:gd name="connsiteY2" fmla="*/ 38005 h 272224"/>
                    <a:gd name="connsiteX3" fmla="*/ 18098 w 18097"/>
                    <a:gd name="connsiteY3" fmla="*/ 0 h 27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" h="272224">
                      <a:moveTo>
                        <a:pt x="0" y="272225"/>
                      </a:moveTo>
                      <a:lnTo>
                        <a:pt x="0" y="38005"/>
                      </a:lnTo>
                      <a:lnTo>
                        <a:pt x="18098" y="38005"/>
                      </a:lnTo>
                      <a:lnTo>
                        <a:pt x="18098" y="0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A422D34-6E87-A14D-C4F0-1781FA852E1F}"/>
                    </a:ext>
                  </a:extLst>
                </p:cNvPr>
                <p:cNvSpPr/>
                <p:nvPr/>
              </p:nvSpPr>
              <p:spPr>
                <a:xfrm>
                  <a:off x="723414" y="1630178"/>
                  <a:ext cx="95" cy="272224"/>
                </a:xfrm>
                <a:custGeom>
                  <a:avLst/>
                  <a:gdLst>
                    <a:gd name="connsiteX0" fmla="*/ 95 w 95"/>
                    <a:gd name="connsiteY0" fmla="*/ 0 h 272224"/>
                    <a:gd name="connsiteX1" fmla="*/ 0 w 95"/>
                    <a:gd name="connsiteY1" fmla="*/ 272225 h 27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" h="272224">
                      <a:moveTo>
                        <a:pt x="95" y="0"/>
                      </a:moveTo>
                      <a:lnTo>
                        <a:pt x="0" y="272225"/>
                      </a:lnTo>
                    </a:path>
                  </a:pathLst>
                </a:custGeom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B1F043B-0335-B3A5-E4AE-5C4234208FEA}"/>
                    </a:ext>
                  </a:extLst>
                </p:cNvPr>
                <p:cNvSpPr/>
                <p:nvPr/>
              </p:nvSpPr>
              <p:spPr>
                <a:xfrm>
                  <a:off x="671598" y="1562360"/>
                  <a:ext cx="685228" cy="67532"/>
                </a:xfrm>
                <a:custGeom>
                  <a:avLst/>
                  <a:gdLst>
                    <a:gd name="connsiteX0" fmla="*/ 0 w 685228"/>
                    <a:gd name="connsiteY0" fmla="*/ 0 h 67532"/>
                    <a:gd name="connsiteX1" fmla="*/ 685229 w 685228"/>
                    <a:gd name="connsiteY1" fmla="*/ 0 h 67532"/>
                    <a:gd name="connsiteX2" fmla="*/ 685229 w 685228"/>
                    <a:gd name="connsiteY2" fmla="*/ 67532 h 67532"/>
                    <a:gd name="connsiteX3" fmla="*/ 0 w 685228"/>
                    <a:gd name="connsiteY3" fmla="*/ 67532 h 6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228" h="67532">
                      <a:moveTo>
                        <a:pt x="0" y="0"/>
                      </a:moveTo>
                      <a:lnTo>
                        <a:pt x="685229" y="0"/>
                      </a:lnTo>
                      <a:lnTo>
                        <a:pt x="685229" y="67532"/>
                      </a:lnTo>
                      <a:lnTo>
                        <a:pt x="0" y="67532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8" name="Graphic 1030">
                <a:extLst>
                  <a:ext uri="{FF2B5EF4-FFF2-40B4-BE49-F238E27FC236}">
                    <a16:creationId xmlns:a16="http://schemas.microsoft.com/office/drawing/2014/main" id="{9220C787-A09D-71DB-9BC7-D1D1B66BAE79}"/>
                  </a:ext>
                </a:extLst>
              </p:cNvPr>
              <p:cNvGrpSpPr/>
              <p:nvPr/>
            </p:nvGrpSpPr>
            <p:grpSpPr>
              <a:xfrm>
                <a:off x="689886" y="1630559"/>
                <a:ext cx="648652" cy="363569"/>
                <a:chOff x="689886" y="1630559"/>
                <a:chExt cx="648652" cy="363569"/>
              </a:xfrm>
              <a:no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5CA73DA6-C605-9720-B709-9EA97513E262}"/>
                    </a:ext>
                  </a:extLst>
                </p:cNvPr>
                <p:cNvSpPr/>
                <p:nvPr/>
              </p:nvSpPr>
              <p:spPr>
                <a:xfrm>
                  <a:off x="1156420" y="1630559"/>
                  <a:ext cx="18097" cy="271843"/>
                </a:xfrm>
                <a:custGeom>
                  <a:avLst/>
                  <a:gdLst>
                    <a:gd name="connsiteX0" fmla="*/ 18098 w 18097"/>
                    <a:gd name="connsiteY0" fmla="*/ 271844 h 271843"/>
                    <a:gd name="connsiteX1" fmla="*/ 18098 w 18097"/>
                    <a:gd name="connsiteY1" fmla="*/ 37910 h 271843"/>
                    <a:gd name="connsiteX2" fmla="*/ 0 w 18097"/>
                    <a:gd name="connsiteY2" fmla="*/ 37910 h 271843"/>
                    <a:gd name="connsiteX3" fmla="*/ 0 w 18097"/>
                    <a:gd name="connsiteY3" fmla="*/ 0 h 27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" h="271843">
                      <a:moveTo>
                        <a:pt x="18098" y="271844"/>
                      </a:moveTo>
                      <a:lnTo>
                        <a:pt x="18098" y="37910"/>
                      </a:lnTo>
                      <a:lnTo>
                        <a:pt x="0" y="379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0991FA5F-2ED4-4B19-7C2D-0C1904BD6AFA}"/>
                    </a:ext>
                  </a:extLst>
                </p:cNvPr>
                <p:cNvSpPr/>
                <p:nvPr/>
              </p:nvSpPr>
              <p:spPr>
                <a:xfrm>
                  <a:off x="1223953" y="1630559"/>
                  <a:ext cx="18097" cy="271843"/>
                </a:xfrm>
                <a:custGeom>
                  <a:avLst/>
                  <a:gdLst>
                    <a:gd name="connsiteX0" fmla="*/ 18097 w 18097"/>
                    <a:gd name="connsiteY0" fmla="*/ 0 h 271843"/>
                    <a:gd name="connsiteX1" fmla="*/ 18097 w 18097"/>
                    <a:gd name="connsiteY1" fmla="*/ 37910 h 271843"/>
                    <a:gd name="connsiteX2" fmla="*/ 0 w 18097"/>
                    <a:gd name="connsiteY2" fmla="*/ 37910 h 271843"/>
                    <a:gd name="connsiteX3" fmla="*/ 0 w 18097"/>
                    <a:gd name="connsiteY3" fmla="*/ 271844 h 27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" h="271843">
                      <a:moveTo>
                        <a:pt x="18097" y="0"/>
                      </a:moveTo>
                      <a:lnTo>
                        <a:pt x="18097" y="37910"/>
                      </a:lnTo>
                      <a:lnTo>
                        <a:pt x="0" y="37910"/>
                      </a:lnTo>
                      <a:lnTo>
                        <a:pt x="0" y="271844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E8DF8F5-A006-D4E3-A5FC-A92D422E70B9}"/>
                    </a:ext>
                  </a:extLst>
                </p:cNvPr>
                <p:cNvSpPr/>
                <p:nvPr/>
              </p:nvSpPr>
              <p:spPr>
                <a:xfrm>
                  <a:off x="971445" y="1630559"/>
                  <a:ext cx="18097" cy="271843"/>
                </a:xfrm>
                <a:custGeom>
                  <a:avLst/>
                  <a:gdLst>
                    <a:gd name="connsiteX0" fmla="*/ 18098 w 18097"/>
                    <a:gd name="connsiteY0" fmla="*/ 271844 h 271843"/>
                    <a:gd name="connsiteX1" fmla="*/ 18098 w 18097"/>
                    <a:gd name="connsiteY1" fmla="*/ 37910 h 271843"/>
                    <a:gd name="connsiteX2" fmla="*/ 0 w 18097"/>
                    <a:gd name="connsiteY2" fmla="*/ 37910 h 271843"/>
                    <a:gd name="connsiteX3" fmla="*/ 0 w 18097"/>
                    <a:gd name="connsiteY3" fmla="*/ 0 h 27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97" h="271843">
                      <a:moveTo>
                        <a:pt x="18098" y="271844"/>
                      </a:moveTo>
                      <a:lnTo>
                        <a:pt x="18098" y="37910"/>
                      </a:lnTo>
                      <a:lnTo>
                        <a:pt x="0" y="379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B138342-F295-530F-5DE5-F2F376F09FBD}"/>
                    </a:ext>
                  </a:extLst>
                </p:cNvPr>
                <p:cNvSpPr/>
                <p:nvPr/>
              </p:nvSpPr>
              <p:spPr>
                <a:xfrm>
                  <a:off x="1304915" y="1630559"/>
                  <a:ext cx="95" cy="272129"/>
                </a:xfrm>
                <a:custGeom>
                  <a:avLst/>
                  <a:gdLst>
                    <a:gd name="connsiteX0" fmla="*/ 0 w 95"/>
                    <a:gd name="connsiteY0" fmla="*/ 0 h 272129"/>
                    <a:gd name="connsiteX1" fmla="*/ 95 w 95"/>
                    <a:gd name="connsiteY1" fmla="*/ 272129 h 272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" h="272129">
                      <a:moveTo>
                        <a:pt x="0" y="0"/>
                      </a:moveTo>
                      <a:lnTo>
                        <a:pt x="95" y="272129"/>
                      </a:lnTo>
                    </a:path>
                  </a:pathLst>
                </a:custGeom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4BD7BB0-89DE-63BC-A526-316FD0F849B5}"/>
                    </a:ext>
                  </a:extLst>
                </p:cNvPr>
                <p:cNvSpPr/>
                <p:nvPr/>
              </p:nvSpPr>
              <p:spPr>
                <a:xfrm>
                  <a:off x="689886" y="1946599"/>
                  <a:ext cx="648652" cy="47529"/>
                </a:xfrm>
                <a:custGeom>
                  <a:avLst/>
                  <a:gdLst>
                    <a:gd name="connsiteX0" fmla="*/ 454057 w 648652"/>
                    <a:gd name="connsiteY0" fmla="*/ 47530 h 47529"/>
                    <a:gd name="connsiteX1" fmla="*/ 648653 w 648652"/>
                    <a:gd name="connsiteY1" fmla="*/ 47530 h 47529"/>
                    <a:gd name="connsiteX2" fmla="*/ 648653 w 648652"/>
                    <a:gd name="connsiteY2" fmla="*/ 0 h 47529"/>
                    <a:gd name="connsiteX3" fmla="*/ 454057 w 648652"/>
                    <a:gd name="connsiteY3" fmla="*/ 0 h 47529"/>
                    <a:gd name="connsiteX4" fmla="*/ 444722 w 648652"/>
                    <a:gd name="connsiteY4" fmla="*/ 0 h 47529"/>
                    <a:gd name="connsiteX5" fmla="*/ 0 w 648652"/>
                    <a:gd name="connsiteY5" fmla="*/ 0 h 47529"/>
                    <a:gd name="connsiteX6" fmla="*/ 0 w 648652"/>
                    <a:gd name="connsiteY6" fmla="*/ 47530 h 47529"/>
                    <a:gd name="connsiteX7" fmla="*/ 444722 w 648652"/>
                    <a:gd name="connsiteY7" fmla="*/ 47530 h 47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48652" h="47529">
                      <a:moveTo>
                        <a:pt x="454057" y="47530"/>
                      </a:moveTo>
                      <a:lnTo>
                        <a:pt x="648653" y="47530"/>
                      </a:lnTo>
                      <a:lnTo>
                        <a:pt x="648653" y="0"/>
                      </a:lnTo>
                      <a:lnTo>
                        <a:pt x="454057" y="0"/>
                      </a:lnTo>
                      <a:lnTo>
                        <a:pt x="444722" y="0"/>
                      </a:lnTo>
                      <a:lnTo>
                        <a:pt x="0" y="0"/>
                      </a:lnTo>
                      <a:lnTo>
                        <a:pt x="0" y="47530"/>
                      </a:lnTo>
                      <a:lnTo>
                        <a:pt x="444722" y="4753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E7BDDF1-5812-EFF3-A616-532AB4B53AFC}"/>
                    </a:ext>
                  </a:extLst>
                </p:cNvPr>
                <p:cNvSpPr/>
                <p:nvPr/>
              </p:nvSpPr>
              <p:spPr>
                <a:xfrm>
                  <a:off x="705983" y="1903832"/>
                  <a:ext cx="616458" cy="40385"/>
                </a:xfrm>
                <a:custGeom>
                  <a:avLst/>
                  <a:gdLst>
                    <a:gd name="connsiteX0" fmla="*/ 616458 w 616458"/>
                    <a:gd name="connsiteY0" fmla="*/ 40386 h 40385"/>
                    <a:gd name="connsiteX1" fmla="*/ 616458 w 616458"/>
                    <a:gd name="connsiteY1" fmla="*/ 0 h 40385"/>
                    <a:gd name="connsiteX2" fmla="*/ 437960 w 616458"/>
                    <a:gd name="connsiteY2" fmla="*/ 0 h 40385"/>
                    <a:gd name="connsiteX3" fmla="*/ 428625 w 616458"/>
                    <a:gd name="connsiteY3" fmla="*/ 0 h 40385"/>
                    <a:gd name="connsiteX4" fmla="*/ 0 w 616458"/>
                    <a:gd name="connsiteY4" fmla="*/ 0 h 40385"/>
                    <a:gd name="connsiteX5" fmla="*/ 0 w 616458"/>
                    <a:gd name="connsiteY5" fmla="*/ 40386 h 4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6458" h="40385">
                      <a:moveTo>
                        <a:pt x="616458" y="40386"/>
                      </a:moveTo>
                      <a:lnTo>
                        <a:pt x="616458" y="0"/>
                      </a:lnTo>
                      <a:lnTo>
                        <a:pt x="437960" y="0"/>
                      </a:lnTo>
                      <a:lnTo>
                        <a:pt x="428625" y="0"/>
                      </a:lnTo>
                      <a:lnTo>
                        <a:pt x="0" y="0"/>
                      </a:lnTo>
                      <a:lnTo>
                        <a:pt x="0" y="40386"/>
                      </a:lnTo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  <p:grpSp>
            <p:nvGrpSpPr>
              <p:cNvPr id="9" name="Graphic 1030">
                <a:extLst>
                  <a:ext uri="{FF2B5EF4-FFF2-40B4-BE49-F238E27FC236}">
                    <a16:creationId xmlns:a16="http://schemas.microsoft.com/office/drawing/2014/main" id="{265620A8-9C2B-63D5-53E1-0292DFF34CFB}"/>
                  </a:ext>
                </a:extLst>
              </p:cNvPr>
              <p:cNvGrpSpPr/>
              <p:nvPr/>
            </p:nvGrpSpPr>
            <p:grpSpPr>
              <a:xfrm>
                <a:off x="1017546" y="1468539"/>
                <a:ext cx="38576" cy="92011"/>
                <a:chOff x="1017546" y="1468539"/>
                <a:chExt cx="38576" cy="92011"/>
              </a:xfrm>
              <a:noFill/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DEC9D757-A112-DC76-8FA4-FF3C7708D7EB}"/>
                    </a:ext>
                  </a:extLst>
                </p:cNvPr>
                <p:cNvSpPr/>
                <p:nvPr/>
              </p:nvSpPr>
              <p:spPr>
                <a:xfrm>
                  <a:off x="1017546" y="1468539"/>
                  <a:ext cx="9525" cy="92011"/>
                </a:xfrm>
                <a:custGeom>
                  <a:avLst/>
                  <a:gdLst>
                    <a:gd name="connsiteX0" fmla="*/ 0 w 9525"/>
                    <a:gd name="connsiteY0" fmla="*/ 0 h 92011"/>
                    <a:gd name="connsiteX1" fmla="*/ 0 w 9525"/>
                    <a:gd name="connsiteY1" fmla="*/ 92012 h 92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2011">
                      <a:moveTo>
                        <a:pt x="0" y="0"/>
                      </a:moveTo>
                      <a:lnTo>
                        <a:pt x="0" y="92012"/>
                      </a:lnTo>
                    </a:path>
                  </a:pathLst>
                </a:custGeom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CD74DA6B-8521-AFEF-5DFE-3761350E7EE1}"/>
                    </a:ext>
                  </a:extLst>
                </p:cNvPr>
                <p:cNvSpPr/>
                <p:nvPr/>
              </p:nvSpPr>
              <p:spPr>
                <a:xfrm>
                  <a:off x="1017546" y="1468539"/>
                  <a:ext cx="38576" cy="19621"/>
                </a:xfrm>
                <a:custGeom>
                  <a:avLst/>
                  <a:gdLst>
                    <a:gd name="connsiteX0" fmla="*/ 0 w 38576"/>
                    <a:gd name="connsiteY0" fmla="*/ 0 h 19621"/>
                    <a:gd name="connsiteX1" fmla="*/ 38576 w 38576"/>
                    <a:gd name="connsiteY1" fmla="*/ 0 h 19621"/>
                    <a:gd name="connsiteX2" fmla="*/ 38576 w 38576"/>
                    <a:gd name="connsiteY2" fmla="*/ 19622 h 19621"/>
                    <a:gd name="connsiteX3" fmla="*/ 0 w 38576"/>
                    <a:gd name="connsiteY3" fmla="*/ 19622 h 1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576" h="19621">
                      <a:moveTo>
                        <a:pt x="0" y="0"/>
                      </a:moveTo>
                      <a:lnTo>
                        <a:pt x="38576" y="0"/>
                      </a:lnTo>
                      <a:lnTo>
                        <a:pt x="38576" y="19622"/>
                      </a:lnTo>
                      <a:lnTo>
                        <a:pt x="0" y="19622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9E0708A-1CDF-C0E2-028E-09860849A066}"/>
                </a:ext>
              </a:extLst>
            </p:cNvPr>
            <p:cNvSpPr txBox="1"/>
            <p:nvPr/>
          </p:nvSpPr>
          <p:spPr>
            <a:xfrm>
              <a:off x="3906875" y="3114680"/>
              <a:ext cx="19943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Department of Transport</a:t>
              </a:r>
              <a:endParaRPr lang="en-AU" sz="1200" b="1" dirty="0"/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908AEEB-23E9-979D-90E7-95B1012591D5}"/>
              </a:ext>
            </a:extLst>
          </p:cNvPr>
          <p:cNvCxnSpPr/>
          <p:nvPr/>
        </p:nvCxnSpPr>
        <p:spPr>
          <a:xfrm>
            <a:off x="5006326" y="4478737"/>
            <a:ext cx="8984" cy="979917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80A2942-9050-5F6C-9846-EAF10F4C35BF}"/>
              </a:ext>
            </a:extLst>
          </p:cNvPr>
          <p:cNvSpPr txBox="1"/>
          <p:nvPr/>
        </p:nvSpPr>
        <p:spPr>
          <a:xfrm>
            <a:off x="5083196" y="4557616"/>
            <a:ext cx="131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Build or buy</a:t>
            </a:r>
          </a:p>
          <a:p>
            <a:r>
              <a:rPr lang="en-US" sz="1200" dirty="0"/>
              <a:t>transport assets</a:t>
            </a:r>
            <a:endParaRPr lang="en-AU" sz="12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5E37D2A-7A29-CC44-8812-9B73DB26CFC4}"/>
              </a:ext>
            </a:extLst>
          </p:cNvPr>
          <p:cNvSpPr txBox="1"/>
          <p:nvPr/>
        </p:nvSpPr>
        <p:spPr>
          <a:xfrm>
            <a:off x="3791723" y="1264252"/>
            <a:ext cx="233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General government sector</a:t>
            </a:r>
            <a:endParaRPr lang="en-AU" sz="12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BD603E0-5CF6-793B-01D9-0DC37D62C447}"/>
              </a:ext>
            </a:extLst>
          </p:cNvPr>
          <p:cNvSpPr txBox="1"/>
          <p:nvPr/>
        </p:nvSpPr>
        <p:spPr>
          <a:xfrm>
            <a:off x="918558" y="1264252"/>
            <a:ext cx="26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Public non-financial corporations</a:t>
            </a:r>
            <a:endParaRPr lang="en-AU" sz="1200" b="1" dirty="0"/>
          </a:p>
        </p:txBody>
      </p:sp>
      <p:pic>
        <p:nvPicPr>
          <p:cNvPr id="1026" name="Picture 2" descr="VicTrack">
            <a:extLst>
              <a:ext uri="{FF2B5EF4-FFF2-40B4-BE49-F238E27FC236}">
                <a16:creationId xmlns:a16="http://schemas.microsoft.com/office/drawing/2014/main" id="{006E2656-5A3D-0B2B-B3FA-6727EC00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94" y="3588141"/>
            <a:ext cx="18573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tv icon transparent">
            <a:extLst>
              <a:ext uri="{FF2B5EF4-FFF2-40B4-BE49-F238E27FC236}">
                <a16:creationId xmlns:a16="http://schemas.microsoft.com/office/drawing/2014/main" id="{FA835AD2-6DDD-52F2-2DFB-C68015A0C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9" t="28639" r="26539" b="29079"/>
          <a:stretch/>
        </p:blipFill>
        <p:spPr bwMode="auto">
          <a:xfrm>
            <a:off x="4295128" y="2088442"/>
            <a:ext cx="1330268" cy="8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8415FF0-1A6B-9932-038D-595CBD2E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96" y="1667015"/>
            <a:ext cx="778451" cy="87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0B8695D-57AA-F427-BE13-E44F50905CDC}"/>
              </a:ext>
            </a:extLst>
          </p:cNvPr>
          <p:cNvSpPr txBox="1"/>
          <p:nvPr/>
        </p:nvSpPr>
        <p:spPr>
          <a:xfrm>
            <a:off x="8032385" y="1264252"/>
            <a:ext cx="1249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Private sector</a:t>
            </a:r>
            <a:endParaRPr lang="en-AU" sz="1200" b="1" dirty="0"/>
          </a:p>
        </p:txBody>
      </p:sp>
      <p:pic>
        <p:nvPicPr>
          <p:cNvPr id="1040" name="Picture 16" descr="Yarra Trams | Logopedia | Fandom">
            <a:extLst>
              <a:ext uri="{FF2B5EF4-FFF2-40B4-BE49-F238E27FC236}">
                <a16:creationId xmlns:a16="http://schemas.microsoft.com/office/drawing/2014/main" id="{AD0E3889-45C6-EE61-4685-FA0DA200D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b="25644"/>
          <a:stretch/>
        </p:blipFill>
        <p:spPr bwMode="auto">
          <a:xfrm>
            <a:off x="7552238" y="2533316"/>
            <a:ext cx="2275164" cy="5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8BD75A0D-0D8E-5EA5-93E9-C35E659DCB85}"/>
              </a:ext>
            </a:extLst>
          </p:cNvPr>
          <p:cNvSpPr txBox="1"/>
          <p:nvPr/>
        </p:nvSpPr>
        <p:spPr>
          <a:xfrm>
            <a:off x="2882900" y="3896633"/>
            <a:ext cx="101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Transfer title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FA0F1C6-5718-A240-49FC-30B2ACE3464F}"/>
              </a:ext>
            </a:extLst>
          </p:cNvPr>
          <p:cNvCxnSpPr>
            <a:cxnSpLocks/>
          </p:cNvCxnSpPr>
          <p:nvPr/>
        </p:nvCxnSpPr>
        <p:spPr>
          <a:xfrm>
            <a:off x="2836007" y="3783403"/>
            <a:ext cx="1133345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208FE9E-3D83-E832-EC68-AA2372268032}"/>
              </a:ext>
            </a:extLst>
          </p:cNvPr>
          <p:cNvSpPr txBox="1"/>
          <p:nvPr/>
        </p:nvSpPr>
        <p:spPr>
          <a:xfrm>
            <a:off x="2694707" y="3515828"/>
            <a:ext cx="1394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Equity investment</a:t>
            </a:r>
            <a:endParaRPr lang="en-AU" sz="1200" dirty="0"/>
          </a:p>
        </p:txBody>
      </p: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F03C2C91-09DA-5C89-0A8F-975B90B3C2EF}"/>
              </a:ext>
            </a:extLst>
          </p:cNvPr>
          <p:cNvCxnSpPr>
            <a:cxnSpLocks/>
          </p:cNvCxnSpPr>
          <p:nvPr/>
        </p:nvCxnSpPr>
        <p:spPr>
          <a:xfrm flipV="1">
            <a:off x="1785754" y="2540271"/>
            <a:ext cx="2331601" cy="899721"/>
          </a:xfrm>
          <a:prstGeom prst="bentConnector3">
            <a:avLst>
              <a:gd name="adj1" fmla="val 569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6FA6AEA-A172-B8E3-0EAF-D1E2FE3C93A3}"/>
              </a:ext>
            </a:extLst>
          </p:cNvPr>
          <p:cNvCxnSpPr>
            <a:cxnSpLocks/>
          </p:cNvCxnSpPr>
          <p:nvPr/>
        </p:nvCxnSpPr>
        <p:spPr>
          <a:xfrm rot="10800000">
            <a:off x="2806772" y="3926975"/>
            <a:ext cx="1133345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911090B-5BF4-9978-2A44-22D404535303}"/>
              </a:ext>
            </a:extLst>
          </p:cNvPr>
          <p:cNvCxnSpPr>
            <a:cxnSpLocks/>
          </p:cNvCxnSpPr>
          <p:nvPr/>
        </p:nvCxnSpPr>
        <p:spPr>
          <a:xfrm rot="10800000">
            <a:off x="4779975" y="4440525"/>
            <a:ext cx="8984" cy="979917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E6AA8E2-7A00-20F7-A194-CA67139B396F}"/>
              </a:ext>
            </a:extLst>
          </p:cNvPr>
          <p:cNvCxnSpPr>
            <a:cxnSpLocks/>
          </p:cNvCxnSpPr>
          <p:nvPr/>
        </p:nvCxnSpPr>
        <p:spPr>
          <a:xfrm flipV="1">
            <a:off x="5668044" y="2391923"/>
            <a:ext cx="2490222" cy="8734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1ED2E1C-1912-704A-9BC6-C9CFD9C79B6E}"/>
              </a:ext>
            </a:extLst>
          </p:cNvPr>
          <p:cNvSpPr txBox="1"/>
          <p:nvPr/>
        </p:nvSpPr>
        <p:spPr>
          <a:xfrm>
            <a:off x="5612809" y="2123993"/>
            <a:ext cx="2309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Sub-lease on commercial terms</a:t>
            </a:r>
            <a:endParaRPr lang="en-AU" sz="1200" dirty="0"/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843EA365-E745-1E1F-8607-EF8C60AFAA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8493" y="3578492"/>
            <a:ext cx="3405307" cy="2302836"/>
          </a:xfrm>
          <a:prstGeom prst="bentConnector3">
            <a:avLst>
              <a:gd name="adj1" fmla="val 49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51F121F2-37C0-AB25-9580-480C772F3851}"/>
              </a:ext>
            </a:extLst>
          </p:cNvPr>
          <p:cNvSpPr txBox="1"/>
          <p:nvPr/>
        </p:nvSpPr>
        <p:spPr>
          <a:xfrm>
            <a:off x="6438744" y="5513066"/>
            <a:ext cx="2171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Operate and maintain assets </a:t>
            </a:r>
            <a:endParaRPr lang="en-AU" sz="1200" dirty="0"/>
          </a:p>
        </p:txBody>
      </p:sp>
      <p:grpSp>
        <p:nvGrpSpPr>
          <p:cNvPr id="115" name="Graphic 7">
            <a:extLst>
              <a:ext uri="{FF2B5EF4-FFF2-40B4-BE49-F238E27FC236}">
                <a16:creationId xmlns:a16="http://schemas.microsoft.com/office/drawing/2014/main" id="{A819B076-425B-8A96-93E4-AD0EA6375C2A}"/>
              </a:ext>
            </a:extLst>
          </p:cNvPr>
          <p:cNvGrpSpPr>
            <a:grpSpLocks noChangeAspect="1"/>
          </p:cNvGrpSpPr>
          <p:nvPr/>
        </p:nvGrpSpPr>
        <p:grpSpPr>
          <a:xfrm>
            <a:off x="10453871" y="1946703"/>
            <a:ext cx="963767" cy="999403"/>
            <a:chOff x="7996861" y="3753044"/>
            <a:chExt cx="646557" cy="670464"/>
          </a:xfrm>
          <a:noFill/>
        </p:grpSpPr>
        <p:grpSp>
          <p:nvGrpSpPr>
            <p:cNvPr id="116" name="Graphic 7">
              <a:extLst>
                <a:ext uri="{FF2B5EF4-FFF2-40B4-BE49-F238E27FC236}">
                  <a16:creationId xmlns:a16="http://schemas.microsoft.com/office/drawing/2014/main" id="{00C49214-C2EA-4B38-FE7E-1DE67FD51260}"/>
                </a:ext>
              </a:extLst>
            </p:cNvPr>
            <p:cNvGrpSpPr/>
            <p:nvPr/>
          </p:nvGrpSpPr>
          <p:grpSpPr>
            <a:xfrm>
              <a:off x="8203363" y="3788000"/>
              <a:ext cx="233838" cy="635507"/>
              <a:chOff x="8203363" y="3788000"/>
              <a:chExt cx="233838" cy="635507"/>
            </a:xfrm>
            <a:noFill/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52F2266-6AAC-00FC-2043-1493C131BB82}"/>
                  </a:ext>
                </a:extLst>
              </p:cNvPr>
              <p:cNvSpPr/>
              <p:nvPr/>
            </p:nvSpPr>
            <p:spPr>
              <a:xfrm>
                <a:off x="8203363" y="3904777"/>
                <a:ext cx="233838" cy="518731"/>
              </a:xfrm>
              <a:custGeom>
                <a:avLst/>
                <a:gdLst>
                  <a:gd name="connsiteX0" fmla="*/ 181261 w 233838"/>
                  <a:gd name="connsiteY0" fmla="*/ 286 h 518731"/>
                  <a:gd name="connsiteX1" fmla="*/ 181261 w 233838"/>
                  <a:gd name="connsiteY1" fmla="*/ 0 h 518731"/>
                  <a:gd name="connsiteX2" fmla="*/ 175165 w 233838"/>
                  <a:gd name="connsiteY2" fmla="*/ 0 h 518731"/>
                  <a:gd name="connsiteX3" fmla="*/ 58293 w 233838"/>
                  <a:gd name="connsiteY3" fmla="*/ 0 h 518731"/>
                  <a:gd name="connsiteX4" fmla="*/ 52292 w 233838"/>
                  <a:gd name="connsiteY4" fmla="*/ 0 h 518731"/>
                  <a:gd name="connsiteX5" fmla="*/ 52292 w 233838"/>
                  <a:gd name="connsiteY5" fmla="*/ 286 h 518731"/>
                  <a:gd name="connsiteX6" fmla="*/ 0 w 233838"/>
                  <a:gd name="connsiteY6" fmla="*/ 58388 h 518731"/>
                  <a:gd name="connsiteX7" fmla="*/ 0 w 233838"/>
                  <a:gd name="connsiteY7" fmla="*/ 225552 h 518731"/>
                  <a:gd name="connsiteX8" fmla="*/ 19431 w 233838"/>
                  <a:gd name="connsiteY8" fmla="*/ 244983 h 518731"/>
                  <a:gd name="connsiteX9" fmla="*/ 19431 w 233838"/>
                  <a:gd name="connsiteY9" fmla="*/ 244983 h 518731"/>
                  <a:gd name="connsiteX10" fmla="*/ 38862 w 233838"/>
                  <a:gd name="connsiteY10" fmla="*/ 225552 h 518731"/>
                  <a:gd name="connsiteX11" fmla="*/ 38862 w 233838"/>
                  <a:gd name="connsiteY11" fmla="*/ 65056 h 518731"/>
                  <a:gd name="connsiteX12" fmla="*/ 45625 w 233838"/>
                  <a:gd name="connsiteY12" fmla="*/ 58293 h 518731"/>
                  <a:gd name="connsiteX13" fmla="*/ 45625 w 233838"/>
                  <a:gd name="connsiteY13" fmla="*/ 58293 h 518731"/>
                  <a:gd name="connsiteX14" fmla="*/ 52388 w 233838"/>
                  <a:gd name="connsiteY14" fmla="*/ 65056 h 518731"/>
                  <a:gd name="connsiteX15" fmla="*/ 52388 w 233838"/>
                  <a:gd name="connsiteY15" fmla="*/ 259366 h 518731"/>
                  <a:gd name="connsiteX16" fmla="*/ 52388 w 233838"/>
                  <a:gd name="connsiteY16" fmla="*/ 490538 h 518731"/>
                  <a:gd name="connsiteX17" fmla="*/ 80581 w 233838"/>
                  <a:gd name="connsiteY17" fmla="*/ 518732 h 518731"/>
                  <a:gd name="connsiteX18" fmla="*/ 80581 w 233838"/>
                  <a:gd name="connsiteY18" fmla="*/ 518732 h 518731"/>
                  <a:gd name="connsiteX19" fmla="*/ 108776 w 233838"/>
                  <a:gd name="connsiteY19" fmla="*/ 490538 h 518731"/>
                  <a:gd name="connsiteX20" fmla="*/ 108776 w 233838"/>
                  <a:gd name="connsiteY20" fmla="*/ 266033 h 518731"/>
                  <a:gd name="connsiteX21" fmla="*/ 115538 w 233838"/>
                  <a:gd name="connsiteY21" fmla="*/ 259271 h 518731"/>
                  <a:gd name="connsiteX22" fmla="*/ 118301 w 233838"/>
                  <a:gd name="connsiteY22" fmla="*/ 259271 h 518731"/>
                  <a:gd name="connsiteX23" fmla="*/ 125063 w 233838"/>
                  <a:gd name="connsiteY23" fmla="*/ 266033 h 518731"/>
                  <a:gd name="connsiteX24" fmla="*/ 125063 w 233838"/>
                  <a:gd name="connsiteY24" fmla="*/ 490538 h 518731"/>
                  <a:gd name="connsiteX25" fmla="*/ 153257 w 233838"/>
                  <a:gd name="connsiteY25" fmla="*/ 518732 h 518731"/>
                  <a:gd name="connsiteX26" fmla="*/ 153257 w 233838"/>
                  <a:gd name="connsiteY26" fmla="*/ 518732 h 518731"/>
                  <a:gd name="connsiteX27" fmla="*/ 181451 w 233838"/>
                  <a:gd name="connsiteY27" fmla="*/ 490538 h 518731"/>
                  <a:gd name="connsiteX28" fmla="*/ 181451 w 233838"/>
                  <a:gd name="connsiteY28" fmla="*/ 259366 h 518731"/>
                  <a:gd name="connsiteX29" fmla="*/ 181451 w 233838"/>
                  <a:gd name="connsiteY29" fmla="*/ 65056 h 518731"/>
                  <a:gd name="connsiteX30" fmla="*/ 188214 w 233838"/>
                  <a:gd name="connsiteY30" fmla="*/ 58293 h 518731"/>
                  <a:gd name="connsiteX31" fmla="*/ 188214 w 233838"/>
                  <a:gd name="connsiteY31" fmla="*/ 58293 h 518731"/>
                  <a:gd name="connsiteX32" fmla="*/ 194977 w 233838"/>
                  <a:gd name="connsiteY32" fmla="*/ 65056 h 518731"/>
                  <a:gd name="connsiteX33" fmla="*/ 194977 w 233838"/>
                  <a:gd name="connsiteY33" fmla="*/ 224790 h 518731"/>
                  <a:gd name="connsiteX34" fmla="*/ 214027 w 233838"/>
                  <a:gd name="connsiteY34" fmla="*/ 244888 h 518731"/>
                  <a:gd name="connsiteX35" fmla="*/ 233839 w 233838"/>
                  <a:gd name="connsiteY35" fmla="*/ 225457 h 518731"/>
                  <a:gd name="connsiteX36" fmla="*/ 233839 w 233838"/>
                  <a:gd name="connsiteY36" fmla="*/ 58293 h 518731"/>
                  <a:gd name="connsiteX37" fmla="*/ 181261 w 233838"/>
                  <a:gd name="connsiteY37" fmla="*/ 286 h 518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3838" h="518731">
                    <a:moveTo>
                      <a:pt x="181261" y="286"/>
                    </a:moveTo>
                    <a:lnTo>
                      <a:pt x="181261" y="0"/>
                    </a:lnTo>
                    <a:lnTo>
                      <a:pt x="175165" y="0"/>
                    </a:lnTo>
                    <a:lnTo>
                      <a:pt x="58293" y="0"/>
                    </a:lnTo>
                    <a:lnTo>
                      <a:pt x="52292" y="0"/>
                    </a:lnTo>
                    <a:lnTo>
                      <a:pt x="52292" y="286"/>
                    </a:lnTo>
                    <a:cubicBezTo>
                      <a:pt x="22860" y="3334"/>
                      <a:pt x="0" y="28194"/>
                      <a:pt x="0" y="58388"/>
                    </a:cubicBezTo>
                    <a:lnTo>
                      <a:pt x="0" y="225552"/>
                    </a:lnTo>
                    <a:cubicBezTo>
                      <a:pt x="0" y="236315"/>
                      <a:pt x="8668" y="244983"/>
                      <a:pt x="19431" y="244983"/>
                    </a:cubicBezTo>
                    <a:lnTo>
                      <a:pt x="19431" y="244983"/>
                    </a:lnTo>
                    <a:cubicBezTo>
                      <a:pt x="30194" y="244983"/>
                      <a:pt x="38862" y="236315"/>
                      <a:pt x="38862" y="225552"/>
                    </a:cubicBezTo>
                    <a:lnTo>
                      <a:pt x="38862" y="65056"/>
                    </a:lnTo>
                    <a:cubicBezTo>
                      <a:pt x="38862" y="61341"/>
                      <a:pt x="41910" y="58293"/>
                      <a:pt x="45625" y="58293"/>
                    </a:cubicBezTo>
                    <a:lnTo>
                      <a:pt x="45625" y="58293"/>
                    </a:lnTo>
                    <a:cubicBezTo>
                      <a:pt x="49340" y="58293"/>
                      <a:pt x="52388" y="61341"/>
                      <a:pt x="52388" y="65056"/>
                    </a:cubicBezTo>
                    <a:lnTo>
                      <a:pt x="52388" y="259366"/>
                    </a:lnTo>
                    <a:lnTo>
                      <a:pt x="52388" y="490538"/>
                    </a:lnTo>
                    <a:cubicBezTo>
                      <a:pt x="52388" y="506159"/>
                      <a:pt x="65056" y="518732"/>
                      <a:pt x="80581" y="518732"/>
                    </a:cubicBezTo>
                    <a:lnTo>
                      <a:pt x="80581" y="518732"/>
                    </a:lnTo>
                    <a:cubicBezTo>
                      <a:pt x="96202" y="518732"/>
                      <a:pt x="108776" y="506063"/>
                      <a:pt x="108776" y="490538"/>
                    </a:cubicBezTo>
                    <a:lnTo>
                      <a:pt x="108776" y="266033"/>
                    </a:lnTo>
                    <a:cubicBezTo>
                      <a:pt x="108776" y="262319"/>
                      <a:pt x="111824" y="259271"/>
                      <a:pt x="115538" y="259271"/>
                    </a:cubicBezTo>
                    <a:lnTo>
                      <a:pt x="118301" y="259271"/>
                    </a:lnTo>
                    <a:cubicBezTo>
                      <a:pt x="122015" y="259271"/>
                      <a:pt x="125063" y="262319"/>
                      <a:pt x="125063" y="266033"/>
                    </a:cubicBezTo>
                    <a:lnTo>
                      <a:pt x="125063" y="490538"/>
                    </a:lnTo>
                    <a:cubicBezTo>
                      <a:pt x="125063" y="506159"/>
                      <a:pt x="137731" y="518732"/>
                      <a:pt x="153257" y="518732"/>
                    </a:cubicBezTo>
                    <a:lnTo>
                      <a:pt x="153257" y="518732"/>
                    </a:lnTo>
                    <a:cubicBezTo>
                      <a:pt x="168878" y="518732"/>
                      <a:pt x="181451" y="506063"/>
                      <a:pt x="181451" y="490538"/>
                    </a:cubicBezTo>
                    <a:lnTo>
                      <a:pt x="181451" y="259366"/>
                    </a:lnTo>
                    <a:lnTo>
                      <a:pt x="181451" y="65056"/>
                    </a:lnTo>
                    <a:cubicBezTo>
                      <a:pt x="181451" y="61341"/>
                      <a:pt x="184499" y="58293"/>
                      <a:pt x="188214" y="58293"/>
                    </a:cubicBezTo>
                    <a:lnTo>
                      <a:pt x="188214" y="58293"/>
                    </a:lnTo>
                    <a:cubicBezTo>
                      <a:pt x="191929" y="58293"/>
                      <a:pt x="194977" y="61341"/>
                      <a:pt x="194977" y="65056"/>
                    </a:cubicBezTo>
                    <a:lnTo>
                      <a:pt x="194977" y="224790"/>
                    </a:lnTo>
                    <a:cubicBezTo>
                      <a:pt x="194977" y="235458"/>
                      <a:pt x="203359" y="244697"/>
                      <a:pt x="214027" y="244888"/>
                    </a:cubicBezTo>
                    <a:cubicBezTo>
                      <a:pt x="224885" y="245078"/>
                      <a:pt x="233839" y="236315"/>
                      <a:pt x="233839" y="225457"/>
                    </a:cubicBezTo>
                    <a:lnTo>
                      <a:pt x="233839" y="58293"/>
                    </a:lnTo>
                    <a:cubicBezTo>
                      <a:pt x="233553" y="28099"/>
                      <a:pt x="210693" y="3239"/>
                      <a:pt x="181261" y="286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579C96D-0D6D-32F0-4053-7291466F3D96}"/>
                  </a:ext>
                </a:extLst>
              </p:cNvPr>
              <p:cNvSpPr/>
              <p:nvPr/>
            </p:nvSpPr>
            <p:spPr>
              <a:xfrm>
                <a:off x="8266609" y="3788000"/>
                <a:ext cx="106108" cy="106108"/>
              </a:xfrm>
              <a:custGeom>
                <a:avLst/>
                <a:gdLst>
                  <a:gd name="connsiteX0" fmla="*/ 106108 w 106108"/>
                  <a:gd name="connsiteY0" fmla="*/ 53054 h 106108"/>
                  <a:gd name="connsiteX1" fmla="*/ 53054 w 106108"/>
                  <a:gd name="connsiteY1" fmla="*/ 106109 h 106108"/>
                  <a:gd name="connsiteX2" fmla="*/ 0 w 106108"/>
                  <a:gd name="connsiteY2" fmla="*/ 53054 h 106108"/>
                  <a:gd name="connsiteX3" fmla="*/ 53054 w 106108"/>
                  <a:gd name="connsiteY3" fmla="*/ 0 h 106108"/>
                  <a:gd name="connsiteX4" fmla="*/ 106108 w 106108"/>
                  <a:gd name="connsiteY4" fmla="*/ 53054 h 10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108" h="106108">
                    <a:moveTo>
                      <a:pt x="106108" y="53054"/>
                    </a:moveTo>
                    <a:cubicBezTo>
                      <a:pt x="106108" y="82355"/>
                      <a:pt x="82355" y="106109"/>
                      <a:pt x="53054" y="106109"/>
                    </a:cubicBezTo>
                    <a:cubicBezTo>
                      <a:pt x="23753" y="106109"/>
                      <a:pt x="0" y="82355"/>
                      <a:pt x="0" y="53054"/>
                    </a:cubicBezTo>
                    <a:cubicBezTo>
                      <a:pt x="0" y="23753"/>
                      <a:pt x="23753" y="0"/>
                      <a:pt x="53054" y="0"/>
                    </a:cubicBezTo>
                    <a:cubicBezTo>
                      <a:pt x="82355" y="0"/>
                      <a:pt x="106108" y="23753"/>
                      <a:pt x="106108" y="53054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117" name="Graphic 7">
              <a:extLst>
                <a:ext uri="{FF2B5EF4-FFF2-40B4-BE49-F238E27FC236}">
                  <a16:creationId xmlns:a16="http://schemas.microsoft.com/office/drawing/2014/main" id="{1BA068AF-4103-B69D-A68B-AE20D048836D}"/>
                </a:ext>
              </a:extLst>
            </p:cNvPr>
            <p:cNvGrpSpPr/>
            <p:nvPr/>
          </p:nvGrpSpPr>
          <p:grpSpPr>
            <a:xfrm>
              <a:off x="7996861" y="3753044"/>
              <a:ext cx="228409" cy="623982"/>
              <a:chOff x="7996861" y="3753044"/>
              <a:chExt cx="228409" cy="623982"/>
            </a:xfrm>
            <a:noFill/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DF8B8D3-7D5A-4B2C-74D0-BC14393AE462}"/>
                  </a:ext>
                </a:extLst>
              </p:cNvPr>
              <p:cNvSpPr/>
              <p:nvPr/>
            </p:nvSpPr>
            <p:spPr>
              <a:xfrm>
                <a:off x="7996861" y="3867629"/>
                <a:ext cx="228409" cy="509397"/>
              </a:xfrm>
              <a:custGeom>
                <a:avLst/>
                <a:gdLst>
                  <a:gd name="connsiteX0" fmla="*/ 228409 w 228409"/>
                  <a:gd name="connsiteY0" fmla="*/ 46768 h 509397"/>
                  <a:gd name="connsiteX1" fmla="*/ 178022 w 228409"/>
                  <a:gd name="connsiteY1" fmla="*/ 286 h 509397"/>
                  <a:gd name="connsiteX2" fmla="*/ 178022 w 228409"/>
                  <a:gd name="connsiteY2" fmla="*/ 0 h 509397"/>
                  <a:gd name="connsiteX3" fmla="*/ 172117 w 228409"/>
                  <a:gd name="connsiteY3" fmla="*/ 0 h 509397"/>
                  <a:gd name="connsiteX4" fmla="*/ 57341 w 228409"/>
                  <a:gd name="connsiteY4" fmla="*/ 0 h 509397"/>
                  <a:gd name="connsiteX5" fmla="*/ 51340 w 228409"/>
                  <a:gd name="connsiteY5" fmla="*/ 0 h 509397"/>
                  <a:gd name="connsiteX6" fmla="*/ 51340 w 228409"/>
                  <a:gd name="connsiteY6" fmla="*/ 286 h 509397"/>
                  <a:gd name="connsiteX7" fmla="*/ 0 w 228409"/>
                  <a:gd name="connsiteY7" fmla="*/ 57341 h 509397"/>
                  <a:gd name="connsiteX8" fmla="*/ 0 w 228409"/>
                  <a:gd name="connsiteY8" fmla="*/ 221456 h 509397"/>
                  <a:gd name="connsiteX9" fmla="*/ 19050 w 228409"/>
                  <a:gd name="connsiteY9" fmla="*/ 240506 h 509397"/>
                  <a:gd name="connsiteX10" fmla="*/ 19050 w 228409"/>
                  <a:gd name="connsiteY10" fmla="*/ 240506 h 509397"/>
                  <a:gd name="connsiteX11" fmla="*/ 38100 w 228409"/>
                  <a:gd name="connsiteY11" fmla="*/ 221456 h 509397"/>
                  <a:gd name="connsiteX12" fmla="*/ 38100 w 228409"/>
                  <a:gd name="connsiteY12" fmla="*/ 63913 h 509397"/>
                  <a:gd name="connsiteX13" fmla="*/ 44672 w 228409"/>
                  <a:gd name="connsiteY13" fmla="*/ 57341 h 509397"/>
                  <a:gd name="connsiteX14" fmla="*/ 44672 w 228409"/>
                  <a:gd name="connsiteY14" fmla="*/ 57341 h 509397"/>
                  <a:gd name="connsiteX15" fmla="*/ 51244 w 228409"/>
                  <a:gd name="connsiteY15" fmla="*/ 63913 h 509397"/>
                  <a:gd name="connsiteX16" fmla="*/ 51244 w 228409"/>
                  <a:gd name="connsiteY16" fmla="*/ 254699 h 509397"/>
                  <a:gd name="connsiteX17" fmla="*/ 51244 w 228409"/>
                  <a:gd name="connsiteY17" fmla="*/ 481679 h 509397"/>
                  <a:gd name="connsiteX18" fmla="*/ 78962 w 228409"/>
                  <a:gd name="connsiteY18" fmla="*/ 509397 h 509397"/>
                  <a:gd name="connsiteX19" fmla="*/ 78962 w 228409"/>
                  <a:gd name="connsiteY19" fmla="*/ 509397 h 509397"/>
                  <a:gd name="connsiteX20" fmla="*/ 106680 w 228409"/>
                  <a:gd name="connsiteY20" fmla="*/ 481679 h 509397"/>
                  <a:gd name="connsiteX21" fmla="*/ 106680 w 228409"/>
                  <a:gd name="connsiteY21" fmla="*/ 261271 h 509397"/>
                  <a:gd name="connsiteX22" fmla="*/ 113252 w 228409"/>
                  <a:gd name="connsiteY22" fmla="*/ 254699 h 509397"/>
                  <a:gd name="connsiteX23" fmla="*/ 116015 w 228409"/>
                  <a:gd name="connsiteY23" fmla="*/ 254699 h 509397"/>
                  <a:gd name="connsiteX24" fmla="*/ 122587 w 228409"/>
                  <a:gd name="connsiteY24" fmla="*/ 261271 h 509397"/>
                  <a:gd name="connsiteX25" fmla="*/ 122587 w 228409"/>
                  <a:gd name="connsiteY25" fmla="*/ 481679 h 509397"/>
                  <a:gd name="connsiteX26" fmla="*/ 150305 w 228409"/>
                  <a:gd name="connsiteY26" fmla="*/ 509397 h 509397"/>
                  <a:gd name="connsiteX27" fmla="*/ 150305 w 228409"/>
                  <a:gd name="connsiteY27" fmla="*/ 509397 h 509397"/>
                  <a:gd name="connsiteX28" fmla="*/ 178022 w 228409"/>
                  <a:gd name="connsiteY28" fmla="*/ 481679 h 509397"/>
                  <a:gd name="connsiteX29" fmla="*/ 178022 w 228409"/>
                  <a:gd name="connsiteY29" fmla="*/ 254699 h 509397"/>
                  <a:gd name="connsiteX30" fmla="*/ 178022 w 228409"/>
                  <a:gd name="connsiteY30" fmla="*/ 63913 h 509397"/>
                  <a:gd name="connsiteX31" fmla="*/ 184595 w 228409"/>
                  <a:gd name="connsiteY31" fmla="*/ 57341 h 509397"/>
                  <a:gd name="connsiteX32" fmla="*/ 184595 w 228409"/>
                  <a:gd name="connsiteY32" fmla="*/ 57341 h 509397"/>
                  <a:gd name="connsiteX33" fmla="*/ 191167 w 228409"/>
                  <a:gd name="connsiteY33" fmla="*/ 63913 h 509397"/>
                  <a:gd name="connsiteX34" fmla="*/ 191167 w 228409"/>
                  <a:gd name="connsiteY34" fmla="*/ 220789 h 509397"/>
                  <a:gd name="connsiteX35" fmla="*/ 204121 w 228409"/>
                  <a:gd name="connsiteY35" fmla="*/ 239459 h 5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28409" h="509397">
                    <a:moveTo>
                      <a:pt x="228409" y="46768"/>
                    </a:moveTo>
                    <a:cubicBezTo>
                      <a:pt x="223838" y="22098"/>
                      <a:pt x="203359" y="2953"/>
                      <a:pt x="178022" y="286"/>
                    </a:cubicBezTo>
                    <a:lnTo>
                      <a:pt x="178022" y="0"/>
                    </a:lnTo>
                    <a:lnTo>
                      <a:pt x="172117" y="0"/>
                    </a:lnTo>
                    <a:lnTo>
                      <a:pt x="57341" y="0"/>
                    </a:lnTo>
                    <a:lnTo>
                      <a:pt x="51340" y="0"/>
                    </a:lnTo>
                    <a:lnTo>
                      <a:pt x="51340" y="286"/>
                    </a:lnTo>
                    <a:cubicBezTo>
                      <a:pt x="22479" y="3239"/>
                      <a:pt x="0" y="27622"/>
                      <a:pt x="0" y="57341"/>
                    </a:cubicBezTo>
                    <a:lnTo>
                      <a:pt x="0" y="221456"/>
                    </a:lnTo>
                    <a:cubicBezTo>
                      <a:pt x="0" y="232029"/>
                      <a:pt x="8573" y="240506"/>
                      <a:pt x="19050" y="240506"/>
                    </a:cubicBezTo>
                    <a:lnTo>
                      <a:pt x="19050" y="240506"/>
                    </a:lnTo>
                    <a:cubicBezTo>
                      <a:pt x="29623" y="240506"/>
                      <a:pt x="38100" y="231934"/>
                      <a:pt x="38100" y="221456"/>
                    </a:cubicBezTo>
                    <a:lnTo>
                      <a:pt x="38100" y="63913"/>
                    </a:lnTo>
                    <a:cubicBezTo>
                      <a:pt x="38100" y="60293"/>
                      <a:pt x="41053" y="57341"/>
                      <a:pt x="44672" y="57341"/>
                    </a:cubicBezTo>
                    <a:lnTo>
                      <a:pt x="44672" y="57341"/>
                    </a:lnTo>
                    <a:cubicBezTo>
                      <a:pt x="48292" y="57341"/>
                      <a:pt x="51244" y="60293"/>
                      <a:pt x="51244" y="63913"/>
                    </a:cubicBezTo>
                    <a:lnTo>
                      <a:pt x="51244" y="254699"/>
                    </a:lnTo>
                    <a:lnTo>
                      <a:pt x="51244" y="481679"/>
                    </a:lnTo>
                    <a:cubicBezTo>
                      <a:pt x="51244" y="497015"/>
                      <a:pt x="63627" y="509397"/>
                      <a:pt x="78962" y="509397"/>
                    </a:cubicBezTo>
                    <a:lnTo>
                      <a:pt x="78962" y="509397"/>
                    </a:lnTo>
                    <a:cubicBezTo>
                      <a:pt x="94298" y="509397"/>
                      <a:pt x="106680" y="497015"/>
                      <a:pt x="106680" y="481679"/>
                    </a:cubicBezTo>
                    <a:lnTo>
                      <a:pt x="106680" y="261271"/>
                    </a:lnTo>
                    <a:cubicBezTo>
                      <a:pt x="106680" y="257651"/>
                      <a:pt x="109633" y="254699"/>
                      <a:pt x="113252" y="254699"/>
                    </a:cubicBezTo>
                    <a:lnTo>
                      <a:pt x="116015" y="254699"/>
                    </a:lnTo>
                    <a:cubicBezTo>
                      <a:pt x="119634" y="254699"/>
                      <a:pt x="122587" y="257651"/>
                      <a:pt x="122587" y="261271"/>
                    </a:cubicBezTo>
                    <a:lnTo>
                      <a:pt x="122587" y="481679"/>
                    </a:lnTo>
                    <a:cubicBezTo>
                      <a:pt x="122587" y="497015"/>
                      <a:pt x="134969" y="509397"/>
                      <a:pt x="150305" y="509397"/>
                    </a:cubicBezTo>
                    <a:lnTo>
                      <a:pt x="150305" y="509397"/>
                    </a:lnTo>
                    <a:cubicBezTo>
                      <a:pt x="165640" y="509397"/>
                      <a:pt x="178022" y="497015"/>
                      <a:pt x="178022" y="481679"/>
                    </a:cubicBezTo>
                    <a:lnTo>
                      <a:pt x="178022" y="254699"/>
                    </a:lnTo>
                    <a:lnTo>
                      <a:pt x="178022" y="63913"/>
                    </a:lnTo>
                    <a:cubicBezTo>
                      <a:pt x="178022" y="60293"/>
                      <a:pt x="180975" y="57341"/>
                      <a:pt x="184595" y="57341"/>
                    </a:cubicBezTo>
                    <a:lnTo>
                      <a:pt x="184595" y="57341"/>
                    </a:lnTo>
                    <a:cubicBezTo>
                      <a:pt x="188214" y="57341"/>
                      <a:pt x="191167" y="60293"/>
                      <a:pt x="191167" y="63913"/>
                    </a:cubicBezTo>
                    <a:lnTo>
                      <a:pt x="191167" y="220789"/>
                    </a:lnTo>
                    <a:cubicBezTo>
                      <a:pt x="191167" y="229267"/>
                      <a:pt x="196501" y="236791"/>
                      <a:pt x="204121" y="239459"/>
                    </a:cubicBezTo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596DFA6-551D-15CE-C158-BC0944EA9305}"/>
                  </a:ext>
                </a:extLst>
              </p:cNvPr>
              <p:cNvSpPr/>
              <p:nvPr/>
            </p:nvSpPr>
            <p:spPr>
              <a:xfrm>
                <a:off x="8059060" y="3753044"/>
                <a:ext cx="104203" cy="104203"/>
              </a:xfrm>
              <a:custGeom>
                <a:avLst/>
                <a:gdLst>
                  <a:gd name="connsiteX0" fmla="*/ 104204 w 104203"/>
                  <a:gd name="connsiteY0" fmla="*/ 52102 h 104203"/>
                  <a:gd name="connsiteX1" fmla="*/ 52102 w 104203"/>
                  <a:gd name="connsiteY1" fmla="*/ 104204 h 104203"/>
                  <a:gd name="connsiteX2" fmla="*/ 0 w 104203"/>
                  <a:gd name="connsiteY2" fmla="*/ 52102 h 104203"/>
                  <a:gd name="connsiteX3" fmla="*/ 52102 w 104203"/>
                  <a:gd name="connsiteY3" fmla="*/ 0 h 104203"/>
                  <a:gd name="connsiteX4" fmla="*/ 104204 w 104203"/>
                  <a:gd name="connsiteY4" fmla="*/ 52102 h 10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03" h="104203">
                    <a:moveTo>
                      <a:pt x="104204" y="52102"/>
                    </a:moveTo>
                    <a:cubicBezTo>
                      <a:pt x="104204" y="80877"/>
                      <a:pt x="80877" y="104204"/>
                      <a:pt x="52102" y="104204"/>
                    </a:cubicBezTo>
                    <a:cubicBezTo>
                      <a:pt x="23327" y="104204"/>
                      <a:pt x="0" y="80877"/>
                      <a:pt x="0" y="52102"/>
                    </a:cubicBezTo>
                    <a:cubicBezTo>
                      <a:pt x="0" y="23327"/>
                      <a:pt x="23327" y="0"/>
                      <a:pt x="52102" y="0"/>
                    </a:cubicBezTo>
                    <a:cubicBezTo>
                      <a:pt x="80877" y="0"/>
                      <a:pt x="104204" y="23327"/>
                      <a:pt x="104204" y="52102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grpSp>
          <p:nvGrpSpPr>
            <p:cNvPr id="118" name="Graphic 7">
              <a:extLst>
                <a:ext uri="{FF2B5EF4-FFF2-40B4-BE49-F238E27FC236}">
                  <a16:creationId xmlns:a16="http://schemas.microsoft.com/office/drawing/2014/main" id="{907AC499-BA43-523F-839B-B843295FB621}"/>
                </a:ext>
              </a:extLst>
            </p:cNvPr>
            <p:cNvGrpSpPr/>
            <p:nvPr/>
          </p:nvGrpSpPr>
          <p:grpSpPr>
            <a:xfrm>
              <a:off x="8414818" y="3753044"/>
              <a:ext cx="228600" cy="623982"/>
              <a:chOff x="8414818" y="3753044"/>
              <a:chExt cx="228600" cy="623982"/>
            </a:xfrm>
            <a:noFill/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3EC89EF-023A-C458-EF50-28A4110ECAA9}"/>
                  </a:ext>
                </a:extLst>
              </p:cNvPr>
              <p:cNvSpPr/>
              <p:nvPr/>
            </p:nvSpPr>
            <p:spPr>
              <a:xfrm>
                <a:off x="8414818" y="3867629"/>
                <a:ext cx="228600" cy="509397"/>
              </a:xfrm>
              <a:custGeom>
                <a:avLst/>
                <a:gdLst>
                  <a:gd name="connsiteX0" fmla="*/ 24670 w 228600"/>
                  <a:gd name="connsiteY0" fmla="*/ 239363 h 509397"/>
                  <a:gd name="connsiteX1" fmla="*/ 37338 w 228600"/>
                  <a:gd name="connsiteY1" fmla="*/ 221361 h 509397"/>
                  <a:gd name="connsiteX2" fmla="*/ 37338 w 228600"/>
                  <a:gd name="connsiteY2" fmla="*/ 63913 h 509397"/>
                  <a:gd name="connsiteX3" fmla="*/ 43910 w 228600"/>
                  <a:gd name="connsiteY3" fmla="*/ 57341 h 509397"/>
                  <a:gd name="connsiteX4" fmla="*/ 43910 w 228600"/>
                  <a:gd name="connsiteY4" fmla="*/ 57341 h 509397"/>
                  <a:gd name="connsiteX5" fmla="*/ 50482 w 228600"/>
                  <a:gd name="connsiteY5" fmla="*/ 63913 h 509397"/>
                  <a:gd name="connsiteX6" fmla="*/ 50482 w 228600"/>
                  <a:gd name="connsiteY6" fmla="*/ 254699 h 509397"/>
                  <a:gd name="connsiteX7" fmla="*/ 50482 w 228600"/>
                  <a:gd name="connsiteY7" fmla="*/ 481679 h 509397"/>
                  <a:gd name="connsiteX8" fmla="*/ 78200 w 228600"/>
                  <a:gd name="connsiteY8" fmla="*/ 509397 h 509397"/>
                  <a:gd name="connsiteX9" fmla="*/ 78200 w 228600"/>
                  <a:gd name="connsiteY9" fmla="*/ 509397 h 509397"/>
                  <a:gd name="connsiteX10" fmla="*/ 105918 w 228600"/>
                  <a:gd name="connsiteY10" fmla="*/ 481679 h 509397"/>
                  <a:gd name="connsiteX11" fmla="*/ 105918 w 228600"/>
                  <a:gd name="connsiteY11" fmla="*/ 261271 h 509397"/>
                  <a:gd name="connsiteX12" fmla="*/ 112490 w 228600"/>
                  <a:gd name="connsiteY12" fmla="*/ 254699 h 509397"/>
                  <a:gd name="connsiteX13" fmla="*/ 115252 w 228600"/>
                  <a:gd name="connsiteY13" fmla="*/ 254699 h 509397"/>
                  <a:gd name="connsiteX14" fmla="*/ 121825 w 228600"/>
                  <a:gd name="connsiteY14" fmla="*/ 261271 h 509397"/>
                  <a:gd name="connsiteX15" fmla="*/ 121825 w 228600"/>
                  <a:gd name="connsiteY15" fmla="*/ 481679 h 509397"/>
                  <a:gd name="connsiteX16" fmla="*/ 149543 w 228600"/>
                  <a:gd name="connsiteY16" fmla="*/ 509397 h 509397"/>
                  <a:gd name="connsiteX17" fmla="*/ 149543 w 228600"/>
                  <a:gd name="connsiteY17" fmla="*/ 509397 h 509397"/>
                  <a:gd name="connsiteX18" fmla="*/ 177260 w 228600"/>
                  <a:gd name="connsiteY18" fmla="*/ 481679 h 509397"/>
                  <a:gd name="connsiteX19" fmla="*/ 177260 w 228600"/>
                  <a:gd name="connsiteY19" fmla="*/ 254699 h 509397"/>
                  <a:gd name="connsiteX20" fmla="*/ 177260 w 228600"/>
                  <a:gd name="connsiteY20" fmla="*/ 63913 h 509397"/>
                  <a:gd name="connsiteX21" fmla="*/ 183833 w 228600"/>
                  <a:gd name="connsiteY21" fmla="*/ 57341 h 509397"/>
                  <a:gd name="connsiteX22" fmla="*/ 183833 w 228600"/>
                  <a:gd name="connsiteY22" fmla="*/ 57341 h 509397"/>
                  <a:gd name="connsiteX23" fmla="*/ 190405 w 228600"/>
                  <a:gd name="connsiteY23" fmla="*/ 63913 h 509397"/>
                  <a:gd name="connsiteX24" fmla="*/ 190405 w 228600"/>
                  <a:gd name="connsiteY24" fmla="*/ 220789 h 509397"/>
                  <a:gd name="connsiteX25" fmla="*/ 209169 w 228600"/>
                  <a:gd name="connsiteY25" fmla="*/ 240506 h 509397"/>
                  <a:gd name="connsiteX26" fmla="*/ 228600 w 228600"/>
                  <a:gd name="connsiteY26" fmla="*/ 221456 h 509397"/>
                  <a:gd name="connsiteX27" fmla="*/ 228600 w 228600"/>
                  <a:gd name="connsiteY27" fmla="*/ 57341 h 509397"/>
                  <a:gd name="connsiteX28" fmla="*/ 177260 w 228600"/>
                  <a:gd name="connsiteY28" fmla="*/ 286 h 509397"/>
                  <a:gd name="connsiteX29" fmla="*/ 177260 w 228600"/>
                  <a:gd name="connsiteY29" fmla="*/ 0 h 509397"/>
                  <a:gd name="connsiteX30" fmla="*/ 171259 w 228600"/>
                  <a:gd name="connsiteY30" fmla="*/ 0 h 509397"/>
                  <a:gd name="connsiteX31" fmla="*/ 56483 w 228600"/>
                  <a:gd name="connsiteY31" fmla="*/ 0 h 509397"/>
                  <a:gd name="connsiteX32" fmla="*/ 50482 w 228600"/>
                  <a:gd name="connsiteY32" fmla="*/ 0 h 509397"/>
                  <a:gd name="connsiteX33" fmla="*/ 50482 w 228600"/>
                  <a:gd name="connsiteY33" fmla="*/ 286 h 509397"/>
                  <a:gd name="connsiteX34" fmla="*/ 0 w 228600"/>
                  <a:gd name="connsiteY34" fmla="*/ 47434 h 5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8600" h="509397">
                    <a:moveTo>
                      <a:pt x="24670" y="239363"/>
                    </a:moveTo>
                    <a:cubicBezTo>
                      <a:pt x="32004" y="236696"/>
                      <a:pt x="37338" y="229648"/>
                      <a:pt x="37338" y="221361"/>
                    </a:cubicBezTo>
                    <a:lnTo>
                      <a:pt x="37338" y="63913"/>
                    </a:lnTo>
                    <a:cubicBezTo>
                      <a:pt x="37338" y="60293"/>
                      <a:pt x="40291" y="57341"/>
                      <a:pt x="43910" y="57341"/>
                    </a:cubicBezTo>
                    <a:lnTo>
                      <a:pt x="43910" y="57341"/>
                    </a:lnTo>
                    <a:cubicBezTo>
                      <a:pt x="47530" y="57341"/>
                      <a:pt x="50482" y="60293"/>
                      <a:pt x="50482" y="63913"/>
                    </a:cubicBezTo>
                    <a:lnTo>
                      <a:pt x="50482" y="254699"/>
                    </a:lnTo>
                    <a:lnTo>
                      <a:pt x="50482" y="481679"/>
                    </a:lnTo>
                    <a:cubicBezTo>
                      <a:pt x="50482" y="497015"/>
                      <a:pt x="62865" y="509397"/>
                      <a:pt x="78200" y="509397"/>
                    </a:cubicBezTo>
                    <a:lnTo>
                      <a:pt x="78200" y="509397"/>
                    </a:lnTo>
                    <a:cubicBezTo>
                      <a:pt x="93536" y="509397"/>
                      <a:pt x="105918" y="497015"/>
                      <a:pt x="105918" y="481679"/>
                    </a:cubicBezTo>
                    <a:lnTo>
                      <a:pt x="105918" y="261271"/>
                    </a:lnTo>
                    <a:cubicBezTo>
                      <a:pt x="105918" y="257651"/>
                      <a:pt x="108871" y="254699"/>
                      <a:pt x="112490" y="254699"/>
                    </a:cubicBezTo>
                    <a:lnTo>
                      <a:pt x="115252" y="254699"/>
                    </a:lnTo>
                    <a:cubicBezTo>
                      <a:pt x="118872" y="254699"/>
                      <a:pt x="121825" y="257651"/>
                      <a:pt x="121825" y="261271"/>
                    </a:cubicBezTo>
                    <a:lnTo>
                      <a:pt x="121825" y="481679"/>
                    </a:lnTo>
                    <a:cubicBezTo>
                      <a:pt x="121825" y="497015"/>
                      <a:pt x="134207" y="509397"/>
                      <a:pt x="149543" y="509397"/>
                    </a:cubicBezTo>
                    <a:lnTo>
                      <a:pt x="149543" y="509397"/>
                    </a:lnTo>
                    <a:cubicBezTo>
                      <a:pt x="164878" y="509397"/>
                      <a:pt x="177260" y="497015"/>
                      <a:pt x="177260" y="481679"/>
                    </a:cubicBezTo>
                    <a:lnTo>
                      <a:pt x="177260" y="254699"/>
                    </a:lnTo>
                    <a:lnTo>
                      <a:pt x="177260" y="63913"/>
                    </a:lnTo>
                    <a:cubicBezTo>
                      <a:pt x="177260" y="60293"/>
                      <a:pt x="180213" y="57341"/>
                      <a:pt x="183833" y="57341"/>
                    </a:cubicBezTo>
                    <a:lnTo>
                      <a:pt x="183833" y="57341"/>
                    </a:lnTo>
                    <a:cubicBezTo>
                      <a:pt x="187452" y="57341"/>
                      <a:pt x="190405" y="60293"/>
                      <a:pt x="190405" y="63913"/>
                    </a:cubicBezTo>
                    <a:lnTo>
                      <a:pt x="190405" y="220789"/>
                    </a:lnTo>
                    <a:cubicBezTo>
                      <a:pt x="190405" y="231267"/>
                      <a:pt x="198596" y="240316"/>
                      <a:pt x="209169" y="240506"/>
                    </a:cubicBezTo>
                    <a:cubicBezTo>
                      <a:pt x="219837" y="240697"/>
                      <a:pt x="228600" y="232124"/>
                      <a:pt x="228600" y="221456"/>
                    </a:cubicBezTo>
                    <a:lnTo>
                      <a:pt x="228600" y="57341"/>
                    </a:lnTo>
                    <a:cubicBezTo>
                      <a:pt x="228600" y="27718"/>
                      <a:pt x="206121" y="3334"/>
                      <a:pt x="177260" y="286"/>
                    </a:cubicBezTo>
                    <a:lnTo>
                      <a:pt x="177260" y="0"/>
                    </a:lnTo>
                    <a:lnTo>
                      <a:pt x="171259" y="0"/>
                    </a:lnTo>
                    <a:lnTo>
                      <a:pt x="56483" y="0"/>
                    </a:lnTo>
                    <a:lnTo>
                      <a:pt x="50482" y="0"/>
                    </a:lnTo>
                    <a:lnTo>
                      <a:pt x="50482" y="286"/>
                    </a:lnTo>
                    <a:cubicBezTo>
                      <a:pt x="24860" y="2953"/>
                      <a:pt x="4286" y="22384"/>
                      <a:pt x="0" y="47434"/>
                    </a:cubicBezTo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9CFFB70-1404-F608-9027-3A5620D0DF8B}"/>
                  </a:ext>
                </a:extLst>
              </p:cNvPr>
              <p:cNvSpPr/>
              <p:nvPr/>
            </p:nvSpPr>
            <p:spPr>
              <a:xfrm>
                <a:off x="8476159" y="3753044"/>
                <a:ext cx="104203" cy="104203"/>
              </a:xfrm>
              <a:custGeom>
                <a:avLst/>
                <a:gdLst>
                  <a:gd name="connsiteX0" fmla="*/ 104203 w 104203"/>
                  <a:gd name="connsiteY0" fmla="*/ 52102 h 104203"/>
                  <a:gd name="connsiteX1" fmla="*/ 52102 w 104203"/>
                  <a:gd name="connsiteY1" fmla="*/ 104204 h 104203"/>
                  <a:gd name="connsiteX2" fmla="*/ 0 w 104203"/>
                  <a:gd name="connsiteY2" fmla="*/ 52102 h 104203"/>
                  <a:gd name="connsiteX3" fmla="*/ 52102 w 104203"/>
                  <a:gd name="connsiteY3" fmla="*/ 0 h 104203"/>
                  <a:gd name="connsiteX4" fmla="*/ 104203 w 104203"/>
                  <a:gd name="connsiteY4" fmla="*/ 52102 h 10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03" h="104203">
                    <a:moveTo>
                      <a:pt x="104203" y="52102"/>
                    </a:moveTo>
                    <a:cubicBezTo>
                      <a:pt x="104203" y="80877"/>
                      <a:pt x="80877" y="104204"/>
                      <a:pt x="52102" y="104204"/>
                    </a:cubicBezTo>
                    <a:cubicBezTo>
                      <a:pt x="23327" y="104204"/>
                      <a:pt x="0" y="80877"/>
                      <a:pt x="0" y="52102"/>
                    </a:cubicBezTo>
                    <a:cubicBezTo>
                      <a:pt x="0" y="23327"/>
                      <a:pt x="23327" y="0"/>
                      <a:pt x="52102" y="0"/>
                    </a:cubicBezTo>
                    <a:cubicBezTo>
                      <a:pt x="80877" y="0"/>
                      <a:pt x="104203" y="23327"/>
                      <a:pt x="104203" y="52102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3ABABD47-0E6E-3CE8-02D8-D7159DE9B2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33449" y="2602407"/>
            <a:ext cx="2490222" cy="8734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793D8B43-1C8B-4EBB-EEF9-6D54724AAE5A}"/>
              </a:ext>
            </a:extLst>
          </p:cNvPr>
          <p:cNvSpPr txBox="1"/>
          <p:nvPr/>
        </p:nvSpPr>
        <p:spPr>
          <a:xfrm>
            <a:off x="5340822" y="2608564"/>
            <a:ext cx="1290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Farebox revenue</a:t>
            </a:r>
            <a:endParaRPr lang="en-AU" sz="1200" dirty="0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37CBFAC-22EF-CC8A-D049-46DE85640F33}"/>
              </a:ext>
            </a:extLst>
          </p:cNvPr>
          <p:cNvSpPr txBox="1"/>
          <p:nvPr/>
        </p:nvSpPr>
        <p:spPr>
          <a:xfrm>
            <a:off x="10016356" y="1255454"/>
            <a:ext cx="17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Public transport users</a:t>
            </a:r>
            <a:endParaRPr lang="en-AU" sz="1200" b="1" dirty="0"/>
          </a:p>
        </p:txBody>
      </p: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69BC038B-C9DC-CEAE-CA71-3866ADF18C82}"/>
              </a:ext>
            </a:extLst>
          </p:cNvPr>
          <p:cNvCxnSpPr>
            <a:cxnSpLocks/>
          </p:cNvCxnSpPr>
          <p:nvPr/>
        </p:nvCxnSpPr>
        <p:spPr>
          <a:xfrm>
            <a:off x="9145824" y="2372642"/>
            <a:ext cx="1232725" cy="0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B035C684-6709-97F0-2646-4AD5D94EE398}"/>
              </a:ext>
            </a:extLst>
          </p:cNvPr>
          <p:cNvCxnSpPr>
            <a:cxnSpLocks/>
          </p:cNvCxnSpPr>
          <p:nvPr/>
        </p:nvCxnSpPr>
        <p:spPr>
          <a:xfrm flipH="1" flipV="1">
            <a:off x="9111229" y="2583126"/>
            <a:ext cx="1267320" cy="1347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90E90B01-B405-B584-4C9E-FB1B5F0470B6}"/>
              </a:ext>
            </a:extLst>
          </p:cNvPr>
          <p:cNvSpPr txBox="1"/>
          <p:nvPr/>
        </p:nvSpPr>
        <p:spPr>
          <a:xfrm>
            <a:off x="1801882" y="2245731"/>
            <a:ext cx="1660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“Concessionary” lease</a:t>
            </a:r>
            <a:endParaRPr lang="en-AU" sz="1200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E887C5F1-2F03-B405-E5A6-EA9DB1D90350}"/>
              </a:ext>
            </a:extLst>
          </p:cNvPr>
          <p:cNvSpPr txBox="1"/>
          <p:nvPr/>
        </p:nvSpPr>
        <p:spPr>
          <a:xfrm>
            <a:off x="5323897" y="1875830"/>
            <a:ext cx="333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  <a:endParaRPr lang="en-AU" sz="2800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62C1512C-0F34-5B14-ABDC-AF6342E89645}"/>
              </a:ext>
            </a:extLst>
          </p:cNvPr>
          <p:cNvSpPr txBox="1"/>
          <p:nvPr/>
        </p:nvSpPr>
        <p:spPr>
          <a:xfrm>
            <a:off x="423676" y="6285176"/>
            <a:ext cx="333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  <a:endParaRPr lang="en-AU" sz="2800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1A492EFE-E71D-22E6-4326-70B9A34039DD}"/>
              </a:ext>
            </a:extLst>
          </p:cNvPr>
          <p:cNvSpPr txBox="1"/>
          <p:nvPr/>
        </p:nvSpPr>
        <p:spPr>
          <a:xfrm>
            <a:off x="602834" y="6379712"/>
            <a:ext cx="199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PTV subsumed into DTP in 2019</a:t>
            </a:r>
            <a:endParaRPr lang="en-AU" sz="1000" i="1" dirty="0"/>
          </a:p>
        </p:txBody>
      </p:sp>
    </p:spTree>
    <p:extLst>
      <p:ext uri="{BB962C8B-B14F-4D97-AF65-F5344CB8AC3E}">
        <p14:creationId xmlns:p14="http://schemas.microsoft.com/office/powerpoint/2010/main" val="4803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22275"/>
            <a:ext cx="9552113" cy="691302"/>
          </a:xfrm>
        </p:spPr>
        <p:txBody>
          <a:bodyPr/>
          <a:lstStyle/>
          <a:p>
            <a:r>
              <a:rPr lang="en-AU" dirty="0"/>
              <a:t>In summary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208" y="1294646"/>
            <a:ext cx="10800784" cy="48888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marL="342900" indent="-34290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focus on the GGS and fiscal balances in the AFR may create perverse incentives</a:t>
            </a:r>
          </a:p>
          <a:p>
            <a:pPr marL="342900" indent="-34290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Economic substance always trumps legal form</a:t>
            </a:r>
          </a:p>
          <a:p>
            <a:pPr marL="342900" indent="-342900">
              <a:lnSpc>
                <a:spcPct val="105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 asset accounting ask who controls the asset and has the majority of </a:t>
            </a:r>
            <a:r>
              <a:rPr lang="en-US" sz="2400">
                <a:solidFill>
                  <a:schemeClr val="bg1"/>
                </a:solidFill>
              </a:rPr>
              <a:t>the economic risks </a:t>
            </a:r>
            <a:r>
              <a:rPr lang="en-US" sz="2400" dirty="0">
                <a:solidFill>
                  <a:schemeClr val="bg1"/>
                </a:solidFill>
              </a:rPr>
              <a:t>and rewards </a:t>
            </a:r>
            <a:r>
              <a:rPr lang="en-US" sz="2400">
                <a:solidFill>
                  <a:schemeClr val="bg1"/>
                </a:solidFill>
              </a:rPr>
              <a:t>of ‘</a:t>
            </a:r>
            <a:r>
              <a:rPr lang="en-US" sz="2400" dirty="0">
                <a:solidFill>
                  <a:schemeClr val="bg1"/>
                </a:solidFill>
              </a:rPr>
              <a:t>ownership’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6B5698E-8353-C8C5-62F2-D68707137DC0}"/>
              </a:ext>
            </a:extLst>
          </p:cNvPr>
          <p:cNvSpPr txBox="1">
            <a:spLocks/>
          </p:cNvSpPr>
          <p:nvPr/>
        </p:nvSpPr>
        <p:spPr>
          <a:xfrm>
            <a:off x="11797151" y="6437070"/>
            <a:ext cx="345689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1AF2E2-5AB7-4DA4-B691-9BD5144E0014}" type="slidenum">
              <a:rPr lang="en-AU" sz="1000" smtClean="0">
                <a:solidFill>
                  <a:schemeClr val="bg1"/>
                </a:solidFill>
              </a:rPr>
              <a:pPr algn="ctr"/>
              <a:t>5</a:t>
            </a:fld>
            <a:endParaRPr lang="en-AU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5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GO_Theme">
  <a:themeElements>
    <a:clrScheme name="VAGO">
      <a:dk1>
        <a:sysClr val="windowText" lastClr="000000"/>
      </a:dk1>
      <a:lt1>
        <a:sysClr val="window" lastClr="FFFFFF"/>
      </a:lt1>
      <a:dk2>
        <a:srgbClr val="004C97"/>
      </a:dk2>
      <a:lt2>
        <a:srgbClr val="D9D9D9"/>
      </a:lt2>
      <a:accent1>
        <a:srgbClr val="ED8B00"/>
      </a:accent1>
      <a:accent2>
        <a:srgbClr val="D60000"/>
      </a:accent2>
      <a:accent3>
        <a:srgbClr val="A0007C"/>
      </a:accent3>
      <a:accent4>
        <a:srgbClr val="2BB5B6"/>
      </a:accent4>
      <a:accent5>
        <a:srgbClr val="00AC69"/>
      </a:accent5>
      <a:accent6>
        <a:srgbClr val="3D1B79"/>
      </a:accent6>
      <a:hlink>
        <a:srgbClr val="004C97"/>
      </a:hlink>
      <a:folHlink>
        <a:srgbClr val="004C97"/>
      </a:folHlink>
    </a:clrScheme>
    <a:fontScheme name="VAGO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no navigation pane (20230424)" id="{FD9499A1-1762-4914-894F-279D007B75F0}" vid="{F76FB9DA-97BE-461D-B32B-228EFA48BF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4A3DA1AEBBA04EABBD37CE9141504FCB" version="1.0.0">
  <systemFields>
    <field name="Objective-Id">
      <value order="0">A1078362</value>
    </field>
    <field name="Objective-Title">
      <value order="0">Session 06 - Andrew Greaves - Vic AG</value>
    </field>
    <field name="Objective-Description">
      <value order="0"/>
    </field>
    <field name="Objective-CreationStamp">
      <value order="0">2024-04-17T04:53:38Z</value>
    </field>
    <field name="Objective-IsApproved">
      <value order="0">false</value>
    </field>
    <field name="Objective-IsPublished">
      <value order="0">true</value>
    </field>
    <field name="Objective-DatePublished">
      <value order="0">2024-04-17T04:54:11Z</value>
    </field>
    <field name="Objective-ModificationStamp">
      <value order="0">2024-04-17T04:54:11Z</value>
    </field>
    <field name="Objective-Owner">
      <value order="0">Martin, Marie</value>
    </field>
    <field name="Objective-Path">
      <value order="0">Parliament of Western Australia:Legislative Assembly:Parliamentary Committees:(PAC) 41st Parl:ACPAC:2024 Conference:Presentations:PowerPoints</value>
    </field>
    <field name="Objective-Parent">
      <value order="0">PowerPoints</value>
    </field>
    <field name="Objective-State">
      <value order="0">Published</value>
    </field>
    <field name="Objective-VersionId">
      <value order="0">vA2035384</value>
    </field>
    <field name="Objective-Version">
      <value order="0">1.0</value>
    </field>
    <field name="Objective-VersionNumber">
      <value order="0">2</value>
    </field>
    <field name="Objective-VersionComment">
      <value order="0">Version 2</value>
    </field>
    <field name="Objective-FileNumber">
      <value order="0"/>
    </field>
    <field name="Objective-Classification">
      <value order="0"/>
    </field>
    <field name="Objective-Caveats">
      <value order="0"/>
    </field>
  </systemFields>
  <catalogues>
    <catalogue name="DLA Document - General Type Catalogue" type="type" ori="id:cA29">
      <field name="Objective-Agency">
        <value order="0"/>
      </field>
      <field name="Objective-Parliament">
        <value order="0">41</value>
      </field>
      <field name="Objective-DLA Committee Name">
        <value order="0"/>
      </field>
      <field name="Objective-DLA Inquiry Code">
        <value order="0"/>
      </field>
      <field name="Objective-Action Required">
        <value order="0"/>
      </field>
      <field name="Objective-Date Action Due">
        <value order="0"/>
      </field>
      <field name="Objective-Date Action Complete">
        <value order="0"/>
      </field>
      <field name="Objective-Sender's Organisation">
        <value order="0"/>
      </field>
      <field name="Objective-Recipient's Organisation">
        <value order="0"/>
      </field>
    </catalogue>
  </catalogues>
</metadat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d20fb15-673c-4e80-8ed3-9e7cb9e551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0F4B19E0C69741A9D94D5F1D6E6E9A" ma:contentTypeVersion="18" ma:contentTypeDescription="Create a new document." ma:contentTypeScope="" ma:versionID="84a458f7d40050f6b3e2c6566b5adadd">
  <xsd:schema xmlns:xsd="http://www.w3.org/2001/XMLSchema" xmlns:xs="http://www.w3.org/2001/XMLSchema" xmlns:p="http://schemas.microsoft.com/office/2006/metadata/properties" xmlns:ns3="4a8c36ab-e252-4e19-9ab2-9e9d8e7f88b3" xmlns:ns4="4d20fb15-673c-4e80-8ed3-9e7cb9e551e8" targetNamespace="http://schemas.microsoft.com/office/2006/metadata/properties" ma:root="true" ma:fieldsID="3a610f835871412333959fc0312bdce0" ns3:_="" ns4:_="">
    <xsd:import namespace="4a8c36ab-e252-4e19-9ab2-9e9d8e7f88b3"/>
    <xsd:import namespace="4d20fb15-673c-4e80-8ed3-9e7cb9e551e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c36ab-e252-4e19-9ab2-9e9d8e7f88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0fb15-673c-4e80-8ed3-9e7cb9e55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4A3DA1AEBBA04EABBD37CE9141504FCB"/>
  </ds:schemaRefs>
</ds:datastoreItem>
</file>

<file path=customXml/itemProps2.xml><?xml version="1.0" encoding="utf-8"?>
<ds:datastoreItem xmlns:ds="http://schemas.openxmlformats.org/officeDocument/2006/customXml" ds:itemID="{71307D5E-933F-45A8-9A29-8228B06E860D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4d20fb15-673c-4e80-8ed3-9e7cb9e551e8"/>
    <ds:schemaRef ds:uri="http://schemas.openxmlformats.org/package/2006/metadata/core-properties"/>
    <ds:schemaRef ds:uri="4a8c36ab-e252-4e19-9ab2-9e9d8e7f88b3"/>
  </ds:schemaRefs>
</ds:datastoreItem>
</file>

<file path=customXml/itemProps3.xml><?xml version="1.0" encoding="utf-8"?>
<ds:datastoreItem xmlns:ds="http://schemas.openxmlformats.org/officeDocument/2006/customXml" ds:itemID="{D4A337C9-1498-4774-8B0A-26E537E4B2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8c36ab-e252-4e19-9ab2-9e9d8e7f88b3"/>
    <ds:schemaRef ds:uri="4d20fb15-673c-4e80-8ed3-9e7cb9e55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CE5AF21-C43A-4C4C-B0FB-8233077B92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(no navigation pane) V20230424</Template>
  <TotalTime>394</TotalTime>
  <Words>287</Words>
  <Application>Microsoft Office PowerPoint</Application>
  <PresentationFormat>Widescreen</PresentationFormat>
  <Paragraphs>53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-apple-system</vt:lpstr>
      <vt:lpstr>Arial</vt:lpstr>
      <vt:lpstr>Calibri</vt:lpstr>
      <vt:lpstr>Segoe UI</vt:lpstr>
      <vt:lpstr>Segoe UI Semibold</vt:lpstr>
      <vt:lpstr>VAGO_Theme</vt:lpstr>
      <vt:lpstr>ACPAC 2024</vt:lpstr>
      <vt:lpstr>PowerPoint Presentation</vt:lpstr>
      <vt:lpstr>Adverse audit opinion</vt:lpstr>
      <vt:lpstr>The money-go-round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</dc:title>
  <dc:creator>Andrew Greaves</dc:creator>
  <cp:lastModifiedBy>Martin, Marie</cp:lastModifiedBy>
  <cp:revision>32</cp:revision>
  <cp:lastPrinted>2022-09-27T02:54:46Z</cp:lastPrinted>
  <dcterms:created xsi:type="dcterms:W3CDTF">2024-04-15T21:51:45Z</dcterms:created>
  <dcterms:modified xsi:type="dcterms:W3CDTF">2024-04-18T09:19:56Z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0x010100110F4B19E0C69741A9D94D5F1D6E6E9A</vt:lpwstr>
  </property>
  <property fmtid="{D5CDD505-2E9C-101B-9397-08002B2CF9AE}" pid="3" name="MediaServiceImageTags">
    <vt:lpwstr/>
  </property>
  <property fmtid="{D5CDD505-2E9C-101B-9397-08002B2CF9AE}" pid="4" name="MSIP_Label_3671841d-b3a8-4706-968c-e82b307d8b6d_Enabled">
    <vt:lpwstr>true</vt:lpwstr>
  </property>
  <property fmtid="{D5CDD505-2E9C-101B-9397-08002B2CF9AE}" pid="5" name="MSIP_Label_3671841d-b3a8-4706-968c-e82b307d8b6d_SetDate">
    <vt:lpwstr>2023-04-24T00:20:51Z</vt:lpwstr>
  </property>
  <property fmtid="{D5CDD505-2E9C-101B-9397-08002B2CF9AE}" pid="6" name="MSIP_Label_3671841d-b3a8-4706-968c-e82b307d8b6d_Method">
    <vt:lpwstr>Privileged</vt:lpwstr>
  </property>
  <property fmtid="{D5CDD505-2E9C-101B-9397-08002B2CF9AE}" pid="7" name="MSIP_Label_3671841d-b3a8-4706-968c-e82b307d8b6d_Name">
    <vt:lpwstr>3671841d-b3a8-4706-968c-e82b307d8b6d</vt:lpwstr>
  </property>
  <property fmtid="{D5CDD505-2E9C-101B-9397-08002B2CF9AE}" pid="8" name="MSIP_Label_3671841d-b3a8-4706-968c-e82b307d8b6d_SiteId">
    <vt:lpwstr>2c7f1f78-afc6-43de-bfdd-cf12c4016c70</vt:lpwstr>
  </property>
  <property fmtid="{D5CDD505-2E9C-101B-9397-08002B2CF9AE}" pid="9" name="MSIP_Label_3671841d-b3a8-4706-968c-e82b307d8b6d_ActionId">
    <vt:lpwstr>55d65c5d-385a-4de1-9978-b34cf997dbb3</vt:lpwstr>
  </property>
  <property fmtid="{D5CDD505-2E9C-101B-9397-08002B2CF9AE}" pid="10" name="MSIP_Label_3671841d-b3a8-4706-968c-e82b307d8b6d_ContentBits">
    <vt:lpwstr>3</vt:lpwstr>
  </property>
  <property fmtid="{D5CDD505-2E9C-101B-9397-08002B2CF9AE}" pid="11" name="ClassificationContentMarkingFooterLocations">
    <vt:lpwstr>VAGO_Theme:3</vt:lpwstr>
  </property>
  <property fmtid="{D5CDD505-2E9C-101B-9397-08002B2CF9AE}" pid="12" name="ClassificationContentMarkingFooterText">
    <vt:lpwstr>OFFICIAL</vt:lpwstr>
  </property>
  <property fmtid="{D5CDD505-2E9C-101B-9397-08002B2CF9AE}" pid="13" name="ClassificationContentMarkingHeaderLocations">
    <vt:lpwstr>VAGO_Theme:6</vt:lpwstr>
  </property>
  <property fmtid="{D5CDD505-2E9C-101B-9397-08002B2CF9AE}" pid="14" name="ClassificationContentMarkingHeaderText">
    <vt:lpwstr>OFFICIAL</vt:lpwstr>
  </property>
  <property fmtid="{D5CDD505-2E9C-101B-9397-08002B2CF9AE}" pid="15" name="Objective-Id">
    <vt:lpwstr>A1078362</vt:lpwstr>
  </property>
  <property fmtid="{D5CDD505-2E9C-101B-9397-08002B2CF9AE}" pid="16" name="Objective-Title">
    <vt:lpwstr>Session 06 - Andrew Greaves - Vic AG</vt:lpwstr>
  </property>
  <property fmtid="{D5CDD505-2E9C-101B-9397-08002B2CF9AE}" pid="17" name="Objective-Description">
    <vt:lpwstr/>
  </property>
  <property fmtid="{D5CDD505-2E9C-101B-9397-08002B2CF9AE}" pid="18" name="Objective-CreationStamp">
    <vt:filetime>2024-04-17T04:53:38Z</vt:filetime>
  </property>
  <property fmtid="{D5CDD505-2E9C-101B-9397-08002B2CF9AE}" pid="19" name="Objective-IsApproved">
    <vt:bool>false</vt:bool>
  </property>
  <property fmtid="{D5CDD505-2E9C-101B-9397-08002B2CF9AE}" pid="20" name="Objective-IsPublished">
    <vt:bool>true</vt:bool>
  </property>
  <property fmtid="{D5CDD505-2E9C-101B-9397-08002B2CF9AE}" pid="21" name="Objective-DatePublished">
    <vt:filetime>2024-04-17T04:54:11Z</vt:filetime>
  </property>
  <property fmtid="{D5CDD505-2E9C-101B-9397-08002B2CF9AE}" pid="22" name="Objective-ModificationStamp">
    <vt:filetime>2024-04-17T04:54:11Z</vt:filetime>
  </property>
  <property fmtid="{D5CDD505-2E9C-101B-9397-08002B2CF9AE}" pid="23" name="Objective-Owner">
    <vt:lpwstr>Martin, Marie</vt:lpwstr>
  </property>
  <property fmtid="{D5CDD505-2E9C-101B-9397-08002B2CF9AE}" pid="24" name="Objective-Path">
    <vt:lpwstr>Parliament of Western Australia:Legislative Assembly:Parliamentary Committees:(PAC) 41st Parl:ACPAC:2024 Conference:Presentations:PowerPoints</vt:lpwstr>
  </property>
  <property fmtid="{D5CDD505-2E9C-101B-9397-08002B2CF9AE}" pid="25" name="Objective-Parent">
    <vt:lpwstr>PowerPoints</vt:lpwstr>
  </property>
  <property fmtid="{D5CDD505-2E9C-101B-9397-08002B2CF9AE}" pid="26" name="Objective-State">
    <vt:lpwstr>Published</vt:lpwstr>
  </property>
  <property fmtid="{D5CDD505-2E9C-101B-9397-08002B2CF9AE}" pid="27" name="Objective-VersionId">
    <vt:lpwstr>vA2035384</vt:lpwstr>
  </property>
  <property fmtid="{D5CDD505-2E9C-101B-9397-08002B2CF9AE}" pid="28" name="Objective-Version">
    <vt:lpwstr>1.0</vt:lpwstr>
  </property>
  <property fmtid="{D5CDD505-2E9C-101B-9397-08002B2CF9AE}" pid="29" name="Objective-VersionNumber">
    <vt:r8>2</vt:r8>
  </property>
  <property fmtid="{D5CDD505-2E9C-101B-9397-08002B2CF9AE}" pid="30" name="Objective-VersionComment">
    <vt:lpwstr>Version 2</vt:lpwstr>
  </property>
  <property fmtid="{D5CDD505-2E9C-101B-9397-08002B2CF9AE}" pid="31" name="Objective-FileNumber">
    <vt:lpwstr/>
  </property>
  <property fmtid="{D5CDD505-2E9C-101B-9397-08002B2CF9AE}" pid="32" name="Objective-Classification">
    <vt:lpwstr/>
  </property>
  <property fmtid="{D5CDD505-2E9C-101B-9397-08002B2CF9AE}" pid="33" name="Objective-Caveats">
    <vt:lpwstr/>
  </property>
  <property fmtid="{D5CDD505-2E9C-101B-9397-08002B2CF9AE}" pid="34" name="Objective-Agency">
    <vt:lpwstr/>
  </property>
  <property fmtid="{D5CDD505-2E9C-101B-9397-08002B2CF9AE}" pid="35" name="Objective-Parliament">
    <vt:lpwstr>41</vt:lpwstr>
  </property>
  <property fmtid="{D5CDD505-2E9C-101B-9397-08002B2CF9AE}" pid="36" name="Objective-DLA Committee Name">
    <vt:lpwstr/>
  </property>
  <property fmtid="{D5CDD505-2E9C-101B-9397-08002B2CF9AE}" pid="37" name="Objective-DLA Inquiry Code">
    <vt:lpwstr/>
  </property>
  <property fmtid="{D5CDD505-2E9C-101B-9397-08002B2CF9AE}" pid="38" name="Objective-Action Required">
    <vt:lpwstr/>
  </property>
  <property fmtid="{D5CDD505-2E9C-101B-9397-08002B2CF9AE}" pid="39" name="Objective-Date Action Due">
    <vt:lpwstr/>
  </property>
  <property fmtid="{D5CDD505-2E9C-101B-9397-08002B2CF9AE}" pid="40" name="Objective-Date Action Complete">
    <vt:lpwstr/>
  </property>
  <property fmtid="{D5CDD505-2E9C-101B-9397-08002B2CF9AE}" pid="41" name="Objective-Sender's Organisation">
    <vt:lpwstr/>
  </property>
  <property fmtid="{D5CDD505-2E9C-101B-9397-08002B2CF9AE}" pid="42" name="Objective-Recipient's Organisation">
    <vt:lpwstr/>
  </property>
</Properties>
</file>