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7"/>
  </p:sldMasterIdLst>
  <p:notesMasterIdLst>
    <p:notesMasterId r:id="rId15"/>
  </p:notesMasterIdLst>
  <p:handoutMasterIdLst>
    <p:handoutMasterId r:id="rId16"/>
  </p:handoutMasterIdLst>
  <p:sldIdLst>
    <p:sldId id="443" r:id="rId8"/>
    <p:sldId id="444" r:id="rId9"/>
    <p:sldId id="441" r:id="rId10"/>
    <p:sldId id="445" r:id="rId11"/>
    <p:sldId id="446" r:id="rId12"/>
    <p:sldId id="447" r:id="rId13"/>
    <p:sldId id="33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1EA338-DA5F-ED21-42C2-3D1C65B2C964}" name="Nathan Carter" initials="NC" userId="S::Nathan.Carter@audit.nsw.gov.au::afb432bd-3f40-403b-a909-a9c97309ab0c" providerId="AD"/>
  <p188:author id="{120E7952-DC21-C67C-E28F-FBBF93A0089B}" name="Rochele Antolin" initials="RA" userId="S::rochele.antolin@audit.nsw.gov.au::66681d1a-ad95-472b-a74f-636057fa9785" providerId="AD"/>
  <p188:author id="{84F6F6AA-1EAF-3BB5-DECB-FD38CFA9FEAB}" name="Chris Harper" initials="CH" userId="S::Chris.Harper@audit.nsw.gov.au::727f6679-78c2-4d22-b9a7-c4acc443d1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45BB1-01BC-049E-08A8-7AA73B8B56C1}" v="96" dt="2024-04-16T00:24:45.804"/>
    <p1510:client id="{3FD0A553-266E-40DD-8063-96953C18E922}" v="272" dt="2024-04-16T02:29:00.479"/>
    <p1510:client id="{600C91E9-89EB-386D-55E0-AE9AA350AD7C}" v="849" dt="2024-04-16T02:19:53.558"/>
    <p1510:client id="{94EE3EF7-AA8E-5491-59FD-DE4692C585D6}" v="23" dt="2024-04-16T08:18:07.860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32" autoAdjust="0"/>
  </p:normalViewPr>
  <p:slideViewPr>
    <p:cSldViewPr snapToGrid="0">
      <p:cViewPr varScale="1">
        <p:scale>
          <a:sx n="91" d="100"/>
          <a:sy n="91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5F6144-65C8-074E-B599-D3B74A0033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245CF-60FD-1B4E-85B0-4A8B7B16C5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33D30-8468-874A-A045-C34698CBC925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4F7B8-9173-514E-BB05-4D9BCCF888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286D8-CD31-9C4E-B9FB-04FAF136BD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B604B-DDB6-A747-986E-05016A7E29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876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FEAEE-2DD9-D348-B6C7-D764D49393AB}" type="datetimeFigureOut">
              <a:rPr lang="en-AU" smtClean="0"/>
              <a:t>18/04/2024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13A4B-C745-8744-94AE-C249C4F952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9918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13A4B-C745-8744-94AE-C249C4F9522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570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13A4B-C745-8744-94AE-C249C4F9522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42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13A4B-C745-8744-94AE-C249C4F9522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14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13A4B-C745-8744-94AE-C249C4F9522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099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13A4B-C745-8744-94AE-C249C4F9522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097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13A4B-C745-8744-94AE-C249C4F9522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94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ight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10CB936-7EE5-5145-8DAD-FF13FAD8B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650" y="517499"/>
            <a:ext cx="10425113" cy="452201"/>
          </a:xfrm>
          <a:solidFill>
            <a:schemeClr val="accent2"/>
          </a:solidFill>
        </p:spPr>
        <p:txBody>
          <a:bodyPr lIns="18000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SUBHEADING IN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6F6E2-DE8E-EC4B-BDCE-7A394943E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00" y="1757855"/>
            <a:ext cx="9144000" cy="3566790"/>
          </a:xfrm>
        </p:spPr>
        <p:txBody>
          <a:bodyPr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5A189-D2ED-544D-ADC8-80B8101C7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200" y="6112800"/>
            <a:ext cx="9144000" cy="39780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E7DDE9-AC9F-AD48-8474-C030F3ADB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2791" y="4996800"/>
            <a:ext cx="881217" cy="1343700"/>
          </a:xfrm>
          <a:prstGeom prst="rect">
            <a:avLst/>
          </a:prstGeom>
        </p:spPr>
      </p:pic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54DFE5-E7ED-E84C-8919-35ECE19AC5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78" y="517500"/>
            <a:ext cx="4295785" cy="452200"/>
          </a:xfrm>
        </p:spPr>
        <p:txBody>
          <a:bodyPr rIns="18000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372441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61EAC1-04F6-8E45-9D8F-B88AAA3180E2}"/>
              </a:ext>
            </a:extLst>
          </p:cNvPr>
          <p:cNvSpPr/>
          <p:nvPr userDrawn="1"/>
        </p:nvSpPr>
        <p:spPr>
          <a:xfrm rot="5400000" flipV="1">
            <a:off x="6571060" y="1239439"/>
            <a:ext cx="6857999" cy="4379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6794792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08" y="1548000"/>
            <a:ext cx="6794792" cy="453667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782DB-7D3C-C948-8A31-ED77A27E9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0015" y="2726552"/>
            <a:ext cx="3240087" cy="335812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23FA98-9F51-3649-BAA2-69B408FA2777}"/>
              </a:ext>
            </a:extLst>
          </p:cNvPr>
          <p:cNvCxnSpPr/>
          <p:nvPr userDrawn="1"/>
        </p:nvCxnSpPr>
        <p:spPr>
          <a:xfrm>
            <a:off x="10000058" y="1442720"/>
            <a:ext cx="0" cy="8840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7ECB828-FDBA-5D4E-9A7A-35C492071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0413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7002791-8DBA-AD40-B02E-BF573F91FA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42306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82F1A16-D43D-D344-A402-3FFA859FD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413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F4044EC8-F01F-A046-AE78-B9BB1F03A9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2306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3B8AB-D7FF-7D4F-84F8-1A4B691966CA}"/>
              </a:ext>
            </a:extLst>
          </p:cNvPr>
          <p:cNvSpPr/>
          <p:nvPr userDrawn="1"/>
        </p:nvSpPr>
        <p:spPr>
          <a:xfrm rot="5400000" flipV="1">
            <a:off x="49136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E111CD-D6BE-49C4-9BF4-36AF88827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40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61EAC1-04F6-8E45-9D8F-B88AAA3180E2}"/>
              </a:ext>
            </a:extLst>
          </p:cNvPr>
          <p:cNvSpPr/>
          <p:nvPr userDrawn="1"/>
        </p:nvSpPr>
        <p:spPr>
          <a:xfrm rot="5400000" flipV="1">
            <a:off x="6571060" y="1239439"/>
            <a:ext cx="6857999" cy="4379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6794792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08" y="1548000"/>
            <a:ext cx="6794792" cy="453667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782DB-7D3C-C948-8A31-ED77A27E9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0015" y="2726552"/>
            <a:ext cx="3240087" cy="3358127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23FA98-9F51-3649-BAA2-69B408FA2777}"/>
              </a:ext>
            </a:extLst>
          </p:cNvPr>
          <p:cNvCxnSpPr/>
          <p:nvPr userDrawn="1"/>
        </p:nvCxnSpPr>
        <p:spPr>
          <a:xfrm>
            <a:off x="10000058" y="1442720"/>
            <a:ext cx="0" cy="8840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7ECB828-FDBA-5D4E-9A7A-35C492071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0413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7002791-8DBA-AD40-B02E-BF573F91FA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42306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82F1A16-D43D-D344-A402-3FFA859FD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413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F4044EC8-F01F-A046-AE78-B9BB1F03A9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2306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3B8AB-D7FF-7D4F-84F8-1A4B691966CA}"/>
              </a:ext>
            </a:extLst>
          </p:cNvPr>
          <p:cNvSpPr/>
          <p:nvPr userDrawn="1"/>
        </p:nvSpPr>
        <p:spPr>
          <a:xfrm rot="5400000" flipV="1">
            <a:off x="49136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BAB093-56CF-B248-98E8-F4459D4E0636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5ADABB2-3E72-4F83-8E12-62881216E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430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0BB948-9122-CD40-940A-7354E23DB0C3}"/>
              </a:ext>
            </a:extLst>
          </p:cNvPr>
          <p:cNvSpPr/>
          <p:nvPr userDrawn="1"/>
        </p:nvSpPr>
        <p:spPr>
          <a:xfrm rot="5400000" flipV="1">
            <a:off x="6571060" y="1239439"/>
            <a:ext cx="6857999" cy="43791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6794792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782DB-7D3C-C948-8A31-ED77A27E9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0015" y="2941403"/>
            <a:ext cx="3240087" cy="31432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FF79829-1F52-1E43-BF4F-7DCE3E516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88" y="1553385"/>
            <a:ext cx="6796087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3D83A2-1221-1B40-B634-FA9C22260D70}"/>
              </a:ext>
            </a:extLst>
          </p:cNvPr>
          <p:cNvCxnSpPr/>
          <p:nvPr userDrawn="1"/>
        </p:nvCxnSpPr>
        <p:spPr>
          <a:xfrm>
            <a:off x="10000058" y="1442720"/>
            <a:ext cx="0" cy="8840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6588ADC-69E2-F343-B383-3F8AA49D80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413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E312B63-8511-8F46-B5CF-3FC97336EE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2306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3FB9326-255C-0449-81DA-E676B70A07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0413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DB828C7-C02C-1F47-8EE0-AA0BE72384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42306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1EEB2-377A-FD4F-BF01-6EC38F4BB3D7}"/>
              </a:ext>
            </a:extLst>
          </p:cNvPr>
          <p:cNvSpPr/>
          <p:nvPr userDrawn="1"/>
        </p:nvSpPr>
        <p:spPr>
          <a:xfrm rot="5400000" flipV="1">
            <a:off x="49136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4C4C02F-9472-064D-8AE4-D6565CA4AEE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34008" y="2527069"/>
            <a:ext cx="6794792" cy="35576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63CAF7C-C51D-4BA9-941D-A0C32E196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455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0BB948-9122-CD40-940A-7354E23DB0C3}"/>
              </a:ext>
            </a:extLst>
          </p:cNvPr>
          <p:cNvSpPr/>
          <p:nvPr userDrawn="1"/>
        </p:nvSpPr>
        <p:spPr>
          <a:xfrm rot="5400000" flipV="1">
            <a:off x="6571060" y="1239439"/>
            <a:ext cx="6857999" cy="43791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6794792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782DB-7D3C-C948-8A31-ED77A27E9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0015" y="2941403"/>
            <a:ext cx="3240087" cy="314327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FF79829-1F52-1E43-BF4F-7DCE3E516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88" y="1553385"/>
            <a:ext cx="6796087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3D83A2-1221-1B40-B634-FA9C22260D70}"/>
              </a:ext>
            </a:extLst>
          </p:cNvPr>
          <p:cNvCxnSpPr/>
          <p:nvPr userDrawn="1"/>
        </p:nvCxnSpPr>
        <p:spPr>
          <a:xfrm>
            <a:off x="10000058" y="1442720"/>
            <a:ext cx="0" cy="8840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6588ADC-69E2-F343-B383-3F8AA49D80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413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E312B63-8511-8F46-B5CF-3FC97336EE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2306" y="1311275"/>
            <a:ext cx="1476375" cy="708025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3FB9326-255C-0449-81DA-E676B70A07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0413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DB828C7-C02C-1F47-8EE0-AA0BE72384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42306" y="2047255"/>
            <a:ext cx="1476375" cy="341377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6C35A7-997F-CC40-9A68-ACEA0DF6F256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1EEB2-377A-FD4F-BF01-6EC38F4BB3D7}"/>
              </a:ext>
            </a:extLst>
          </p:cNvPr>
          <p:cNvSpPr/>
          <p:nvPr userDrawn="1"/>
        </p:nvSpPr>
        <p:spPr>
          <a:xfrm rot="5400000" flipV="1">
            <a:off x="49136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4C4C02F-9472-064D-8AE4-D6565CA4AEE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34008" y="2527069"/>
            <a:ext cx="6794792" cy="35576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FA8C71B-8A48-4C3F-8E91-6302DF05C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014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1DCB23-CE7C-C94F-9C80-9CB34707B3DF}"/>
              </a:ext>
            </a:extLst>
          </p:cNvPr>
          <p:cNvSpPr/>
          <p:nvPr userDrawn="1"/>
        </p:nvSpPr>
        <p:spPr>
          <a:xfrm rot="5400000" flipV="1">
            <a:off x="6567887" y="1239440"/>
            <a:ext cx="6857999" cy="43791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6073D8-A6F4-E24C-8F04-B077FF557D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88351" y="365124"/>
            <a:ext cx="3819448" cy="5719553"/>
          </a:xfrm>
        </p:spPr>
        <p:txBody>
          <a:bodyPr/>
          <a:lstStyle/>
          <a:p>
            <a:pPr lvl="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6794792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E26519-38C5-4F48-8CD4-576FC1804C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4008" y="2527069"/>
            <a:ext cx="6794792" cy="35576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598A2A7-376B-4741-800C-300A27CD8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6796087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414EBA8-A93E-1E44-9523-B0F0DCA3E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78D850-D2A5-A74A-8546-E8649F80B18C}"/>
              </a:ext>
            </a:extLst>
          </p:cNvPr>
          <p:cNvSpPr/>
          <p:nvPr userDrawn="1"/>
        </p:nvSpPr>
        <p:spPr>
          <a:xfrm rot="5400000" flipV="1">
            <a:off x="49136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7B39AB6-745E-4B01-A33A-5D2305141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785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1DCB23-CE7C-C94F-9C80-9CB34707B3DF}"/>
              </a:ext>
            </a:extLst>
          </p:cNvPr>
          <p:cNvSpPr/>
          <p:nvPr userDrawn="1"/>
        </p:nvSpPr>
        <p:spPr>
          <a:xfrm rot="5400000" flipV="1">
            <a:off x="6567887" y="1239440"/>
            <a:ext cx="6857999" cy="43791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6073D8-A6F4-E24C-8F04-B077FF557D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88351" y="365124"/>
            <a:ext cx="3819448" cy="5719553"/>
          </a:xfrm>
        </p:spPr>
        <p:txBody>
          <a:bodyPr/>
          <a:lstStyle/>
          <a:p>
            <a:pPr lvl="0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6794792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E26519-38C5-4F48-8CD4-576FC1804C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4008" y="2527069"/>
            <a:ext cx="6794792" cy="35576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598A2A7-376B-4741-800C-300A27CD8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6796087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414EBA8-A93E-1E44-9523-B0F0DCA3E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78D850-D2A5-A74A-8546-E8649F80B18C}"/>
              </a:ext>
            </a:extLst>
          </p:cNvPr>
          <p:cNvSpPr/>
          <p:nvPr userDrawn="1"/>
        </p:nvSpPr>
        <p:spPr>
          <a:xfrm rot="5400000" flipV="1">
            <a:off x="49136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80B8F0-5A38-3441-98CE-E1121C32780C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0DC472-4AD6-4BCE-B782-BDCFC075A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3304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E26519-38C5-4F48-8CD4-576FC1804C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4008" y="2518756"/>
            <a:ext cx="3711789" cy="35659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598A2A7-376B-4741-800C-300A27CD8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11324604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B85ECC-7344-3A41-B50B-F9935A32B8F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240105" y="2518756"/>
            <a:ext cx="3711789" cy="35659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28EB32-70A5-EE41-BCC9-1D7FD12F8DD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046203" y="2518756"/>
            <a:ext cx="3711789" cy="35659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0C08E3-E746-F544-A244-0D9F680EFF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65189-F6D8-1046-871F-9F4E71DC8D1D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46CEFBF-4520-4CD9-8645-85F06A000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598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E26519-38C5-4F48-8CD4-576FC1804C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4008" y="2518756"/>
            <a:ext cx="3711789" cy="35659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598A2A7-376B-4741-800C-300A27CD8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11324604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B85ECC-7344-3A41-B50B-F9935A32B8F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240105" y="2518756"/>
            <a:ext cx="3711789" cy="35659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28EB32-70A5-EE41-BCC9-1D7FD12F8DD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046203" y="2518756"/>
            <a:ext cx="3711789" cy="35659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0C08E3-E746-F544-A244-0D9F680EFF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65189-F6D8-1046-871F-9F4E71DC8D1D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15D9B2-E112-0F4F-A86D-3B603BE37EFF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67C95A-13F9-4999-9C37-D0B57242C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411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C4D03A-9218-8F47-8EE0-B0CBD14D081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4007" y="2486825"/>
            <a:ext cx="11323985" cy="359785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13D5162-31AE-1348-A907-FBF7282240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11324604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22D58B-E90C-8741-B159-8CFDE73400D8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F80616-B43C-4DEF-B1CD-445C26A18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744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C4D03A-9218-8F47-8EE0-B0CBD14D081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4007" y="2486825"/>
            <a:ext cx="11323985" cy="359785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13D5162-31AE-1348-A907-FBF7282240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11324604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22D58B-E90C-8741-B159-8CFDE73400D8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68A43-00D3-FF41-8CAD-1F8709036731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C3162C3-2414-44F5-9646-22F13D2EF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288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ight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10CB936-7EE5-5145-8DAD-FF13FAD8B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650" y="517499"/>
            <a:ext cx="10425113" cy="452201"/>
          </a:xfrm>
          <a:solidFill>
            <a:schemeClr val="accent2"/>
          </a:solidFill>
        </p:spPr>
        <p:txBody>
          <a:bodyPr lIns="18000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SUBHEADING IN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6F6E2-DE8E-EC4B-BDCE-7A394943E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00" y="1757855"/>
            <a:ext cx="9144000" cy="3566790"/>
          </a:xfrm>
        </p:spPr>
        <p:txBody>
          <a:bodyPr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5A189-D2ED-544D-ADC8-80B8101C7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200" y="6112800"/>
            <a:ext cx="9144000" cy="39780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E7DDE9-AC9F-AD48-8474-C030F3ADB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2791" y="4996800"/>
            <a:ext cx="881217" cy="1343700"/>
          </a:xfrm>
          <a:prstGeom prst="rect">
            <a:avLst/>
          </a:prstGeom>
        </p:spPr>
      </p:pic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54DFE5-E7ED-E84C-8919-35ECE19AC5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78" y="517500"/>
            <a:ext cx="4295785" cy="452200"/>
          </a:xfrm>
        </p:spPr>
        <p:txBody>
          <a:bodyPr rIns="18000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2193362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AFCAD14-63AE-DF44-B7F5-13CE4331D5A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33388" y="2487613"/>
            <a:ext cx="11325225" cy="3597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13D5162-31AE-1348-A907-FBF7282240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11324604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527B73-3591-B545-BC47-5E5137CB71AD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57F7EF-588A-45A2-B4CD-4094BCA2B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2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AFCAD14-63AE-DF44-B7F5-13CE4331D5A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33388" y="2487613"/>
            <a:ext cx="11325225" cy="3597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13D5162-31AE-1348-A907-FBF7282240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388" y="1553385"/>
            <a:ext cx="11324604" cy="85445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527B73-3591-B545-BC47-5E5137CB71AD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89A26C-CB46-2C4C-9C53-AAC88A4B157B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5BF59E-3601-4BF6-B58E-0E64715FA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31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338D6E-7F59-F84A-9406-A70A28D700E9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978E8A-7872-7349-B68F-5F3510173E1D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69AB02-1249-834D-9AB0-11B8061B53EC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1E9EFD-6212-C941-B330-975DF01CD8C9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C3EE5B7-51A8-0648-9D21-B8A23E9F2D58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5D6E72E-0CAE-4330-9624-236434EB7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9769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338D6E-7F59-F84A-9406-A70A28D700E9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978E8A-7872-7349-B68F-5F3510173E1D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69AB02-1249-834D-9AB0-11B8061B53EC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1E9EFD-6212-C941-B330-975DF01CD8C9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C3EE5B7-51A8-0648-9D21-B8A23E9F2D58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DC60E9-9B39-44F7-9CDD-3A8622B3F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4039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978E8A-7872-7349-B68F-5F3510173E1D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69AB02-1249-834D-9AB0-11B8061B53EC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1E9EFD-6212-C941-B330-975DF01CD8C9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C3EE5B7-51A8-0648-9D21-B8A23E9F2D58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0F91381-0197-466D-9796-6C17F4E62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873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 Content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978E8A-7872-7349-B68F-5F3510173E1D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69AB02-1249-834D-9AB0-11B8061B53EC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1E9EFD-6212-C941-B330-975DF01CD8C9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C3EE5B7-51A8-0648-9D21-B8A23E9F2D58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5ACBD06-1CF3-40F7-B4B0-5684CFCD9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6478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Red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81324E-8CAE-1049-93B8-07603AD9B9A1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7934FF-E37B-7743-B4B5-45A0CD7F8BCA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59C567-0C1E-1140-B025-BA2D57A07B29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2E3DF7-4293-2040-8C57-29ADC2405014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B12D51-0B10-CB42-B365-FEBF7533791F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7F9BCB2-C121-495D-AB17-B7C2CE328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431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Red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909E4C0-9A2F-4D48-98E8-0D31EE32FA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C8701AE-B5C0-A744-8D4A-B32E500FEC0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B1A0F88-0496-194C-8EE5-24F4053F0B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0F2C1FF-7765-A84F-8ACE-31DD8B1CB2A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9">
            <a:extLst>
              <a:ext uri="{FF2B5EF4-FFF2-40B4-BE49-F238E27FC236}">
                <a16:creationId xmlns:a16="http://schemas.microsoft.com/office/drawing/2014/main" id="{F08FD63A-A12E-FC4F-86EC-FF0723D6C1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848EF10E-00A5-0241-B546-8C4DB2FD6D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B9F35D28-FB46-2246-9D38-D5183C22CC4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2" name="Picture Placeholder 19">
            <a:extLst>
              <a:ext uri="{FF2B5EF4-FFF2-40B4-BE49-F238E27FC236}">
                <a16:creationId xmlns:a16="http://schemas.microsoft.com/office/drawing/2014/main" id="{3F68AE48-0608-8E4A-B0F3-12C8F002DD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73C0467-6C6D-734B-8D0E-8322A26753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0BF69AF3-0979-8F4E-8A07-F0F844350A6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983B01FA-1783-484D-BA2C-69D432BF36A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2BCD2D7D-7699-5540-B083-01C49BFAA2BF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476398C-59B5-064D-BC42-C3F1C70EA5EE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3362F5-CE59-9041-88A7-2849001CDD88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F2E4F7-4D93-B14C-B87D-6F84BCCC9C91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9977E85-E9DF-104F-A31D-DB083DB93AC8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4CA6A8D-C7B4-474D-BE3F-CDFB726F3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8288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Gold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5BE6EC-5AC9-E743-8F06-714421A0F94D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2B511C-AE2F-0A47-8F29-92CECC550ECF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BA451F-DC4F-2C44-81F5-C7DD0EB01ED5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5ED555-C501-D644-99EB-824A92141272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324075-CE0A-9D47-BE4B-C5875A2DE92F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197B3F5F-EE48-4722-BCC1-0D712B72A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353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Gold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009F50D-2920-CA43-9382-875AF43967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C30F990-6C3C-514F-B1ED-AD86D7BEBBA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890E64EC-55EE-F14F-9371-63FCAF7C39C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49C7615D-BB9B-B343-81F4-546D5DA5A41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9">
            <a:extLst>
              <a:ext uri="{FF2B5EF4-FFF2-40B4-BE49-F238E27FC236}">
                <a16:creationId xmlns:a16="http://schemas.microsoft.com/office/drawing/2014/main" id="{C926BB07-35C5-D143-AFFF-B5C76CEBAD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81D680D0-FBE9-2D48-BEF2-73A4FCDD4D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40D991CB-BB4F-F742-A75E-EDED29F4C47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2" name="Picture Placeholder 19">
            <a:extLst>
              <a:ext uri="{FF2B5EF4-FFF2-40B4-BE49-F238E27FC236}">
                <a16:creationId xmlns:a16="http://schemas.microsoft.com/office/drawing/2014/main" id="{FFE447BF-15A1-634A-BFF5-BF8314349A4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4211245-6F2B-0045-9D0A-CC090AC30AE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95AE239-F55A-2449-B73B-7B4846D47C2A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C09BC447-215E-0741-A78C-8FF5AB86EA5B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973C553-7EAD-254F-97A1-C585152D3F48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B967090-32ED-7945-AE3F-C6FBD4D9D52B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2EAA88A-F7D9-0447-AFC7-89411F099A70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8FF2B1-F045-874B-8D06-0E635E4F5F86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C0E6A1-3725-7B4B-A4D5-63D221D6B38A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4F6D6A1-6ACB-470F-9DA5-CA1F9E0A6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2808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Dark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A5A189-D2ED-544D-ADC8-80B8101C7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200" y="6112800"/>
            <a:ext cx="9144000" cy="39780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E7DDE9-AC9F-AD48-8474-C030F3ADB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12791" y="4996800"/>
            <a:ext cx="881217" cy="1343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72A6D8-9DC1-E844-BDB0-6B73F6D51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00" y="1757855"/>
            <a:ext cx="9144000" cy="3566790"/>
          </a:xfrm>
        </p:spPr>
        <p:txBody>
          <a:bodyPr anchor="ctr" anchorCtr="0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4BF5A798-F1E5-A94B-B982-46ABEBF18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650" y="517499"/>
            <a:ext cx="10425113" cy="452201"/>
          </a:xfrm>
          <a:solidFill>
            <a:schemeClr val="accent2"/>
          </a:solidFill>
        </p:spPr>
        <p:txBody>
          <a:bodyPr lIns="18000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SUBHEADING IN HERE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F3BC74B-5139-F747-9D4C-ED92F5B87D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1978" y="517500"/>
            <a:ext cx="4295785" cy="452200"/>
          </a:xfrm>
        </p:spPr>
        <p:txBody>
          <a:bodyPr rIns="180000" anchor="ctr" anchorCtr="0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2696162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Brown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2476618-A9C7-8541-B387-067181E5F7D9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102794-6F7A-7E4A-B2A7-EC590180F8C6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926C5F-9AC1-8C4D-982F-500A5F76031D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15AAE8-4159-F24E-9975-4E6AA9B8FABC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0E4734-F1CB-1B41-A323-A49937297035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839121B-9F71-4F81-8F2C-591995243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8847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Brown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C31101C-BFB8-E646-A34B-27B41883B6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7829696-E9C1-F043-AB1D-9C343F79A01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2C9DE33-96F1-F44B-8BE4-2B2D6460E1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F316BAB-ED8D-D74F-A81A-7E5814CE806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9">
            <a:extLst>
              <a:ext uri="{FF2B5EF4-FFF2-40B4-BE49-F238E27FC236}">
                <a16:creationId xmlns:a16="http://schemas.microsoft.com/office/drawing/2014/main" id="{C8A6027F-0693-CF4F-BECD-5B67A82FC4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DEA5E375-A5E8-794F-A0C5-ADD39234828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FDDDE33C-F5F7-4F45-8280-B83A1B3A6A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2" name="Picture Placeholder 19">
            <a:extLst>
              <a:ext uri="{FF2B5EF4-FFF2-40B4-BE49-F238E27FC236}">
                <a16:creationId xmlns:a16="http://schemas.microsoft.com/office/drawing/2014/main" id="{DEAB8925-D010-8348-959E-BD3B44E25E9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8854580-6DB6-704F-A88F-0C9742E4CA6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6B65AC9-103C-6640-9417-BDDDF210003C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3E4D75E-9F31-F04C-99FB-CD3A7D11CE6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064B305-8CF2-FA49-AA84-D090F935F31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A4EF72-1CFE-7C4C-BF17-BFA971981018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CF6C05-4E08-3B4C-8A19-BA76A79C8DD2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AB62E9-237C-D041-9568-3EF00EB05124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B222DFF-684F-5A45-AF90-F07A35DF996F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11A7BAF-2C53-4245-A450-921A1CDB7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4070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Mauv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E22796-30DE-2143-8F97-C271FC9272A9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6FEE53-00AD-2041-BF80-C33573AF29BE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75B031-BA43-A44F-B5ED-0AFF772E3E0B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9EF7D6-FC71-F741-A7BD-29552A9679E8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759987-5110-4D47-A64D-EB48D6864079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017F73D1-0E8C-43B9-9672-67F5B8264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9048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Mauv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9903B73-7505-8D4C-83B4-E8058FBEB78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FA08D9E-1694-9542-B0C9-F4069FBDAD4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2273A9E-7E0A-E440-8368-DF5FA01081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346D550-0353-CC4B-BD5C-0FE2151143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9">
            <a:extLst>
              <a:ext uri="{FF2B5EF4-FFF2-40B4-BE49-F238E27FC236}">
                <a16:creationId xmlns:a16="http://schemas.microsoft.com/office/drawing/2014/main" id="{68A3C5F3-9860-4844-BD4F-7A687A3802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B5CDEFC7-09B2-B84B-8A12-30A29E164D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6F8C7967-F243-D443-902A-595DEDB92F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2" name="Picture Placeholder 19">
            <a:extLst>
              <a:ext uri="{FF2B5EF4-FFF2-40B4-BE49-F238E27FC236}">
                <a16:creationId xmlns:a16="http://schemas.microsoft.com/office/drawing/2014/main" id="{46124534-B928-8C47-B97F-4E9CB131FE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819C66EC-9C71-E24D-B9DB-A67A604C7EC5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37753BF-7220-7646-A3C6-CF376A140638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3025331-7496-3048-9F8B-322EEECFCCBE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2117A58-FDF6-7D4E-86B4-737FCC796F96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268FA2-2AEC-AC44-9179-4832CED34FAF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47C80D-7F8C-A340-8014-8D285768E424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D9B844-E264-5B46-AEE6-A8D8A20DE89D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7B19B7-EF9D-7C48-A8FF-F4EC5EF41EE3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C1B290E-564D-45A5-AE3D-CCCEB1075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411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Charcoal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24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61815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760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3339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E6A713-32A7-8849-BB29-5B3A270D6B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6918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485707-FD60-4546-948A-70ECAC6675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30693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6484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798CF490-8467-D842-903B-44C15E3A4B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227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64CD0CE-ABB7-1141-A300-7B1874A86E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806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BC9AEAD-C50C-B04A-9747-E4F32855F0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385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C08CCA2-AED9-A542-A8AD-107623691D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226024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261815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760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33339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BD94BB4-DB3F-F84E-B276-8A562610813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936918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94F3DB-9A43-D844-A2BA-938E66A8E057}"/>
              </a:ext>
            </a:extLst>
          </p:cNvPr>
          <p:cNvCxnSpPr>
            <a:cxnSpLocks/>
          </p:cNvCxnSpPr>
          <p:nvPr userDrawn="1"/>
        </p:nvCxnSpPr>
        <p:spPr>
          <a:xfrm>
            <a:off x="1226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3C93BD-0000-9F48-BAC4-C00232A05B1E}"/>
              </a:ext>
            </a:extLst>
          </p:cNvPr>
          <p:cNvCxnSpPr>
            <a:cxnSpLocks/>
          </p:cNvCxnSpPr>
          <p:nvPr userDrawn="1"/>
        </p:nvCxnSpPr>
        <p:spPr>
          <a:xfrm>
            <a:off x="3258024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A7B149-8FDD-A840-9F02-C652DCD8168C}"/>
              </a:ext>
            </a:extLst>
          </p:cNvPr>
          <p:cNvCxnSpPr>
            <a:cxnSpLocks/>
          </p:cNvCxnSpPr>
          <p:nvPr userDrawn="1"/>
        </p:nvCxnSpPr>
        <p:spPr>
          <a:xfrm>
            <a:off x="5293121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D6A615-41F7-B148-830A-BC1AD0F95571}"/>
              </a:ext>
            </a:extLst>
          </p:cNvPr>
          <p:cNvCxnSpPr>
            <a:cxnSpLocks/>
          </p:cNvCxnSpPr>
          <p:nvPr userDrawn="1"/>
        </p:nvCxnSpPr>
        <p:spPr>
          <a:xfrm>
            <a:off x="7344946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770D83-BA3A-FB4F-A33E-0ED1AA51F922}"/>
              </a:ext>
            </a:extLst>
          </p:cNvPr>
          <p:cNvCxnSpPr>
            <a:cxnSpLocks/>
          </p:cNvCxnSpPr>
          <p:nvPr userDrawn="1"/>
        </p:nvCxnSpPr>
        <p:spPr>
          <a:xfrm>
            <a:off x="9385619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8AA99B9-8CCD-4315-9A14-F7898E8B7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144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Charcoal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086C570-0B0C-1D4C-941A-3A31065244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31036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87C14E6-F5F6-6B41-AE13-17AC13DF44E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827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4C9FD79-4C85-DB40-86C4-D60B5E86D19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02618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AC8DDA8-C5AA-C142-BB6B-5CF6306C3CD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38409" y="3971499"/>
            <a:ext cx="1596788" cy="211318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4FB5FFBB-608A-F74C-9FEE-82EE7AEC2E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5705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BA3AAC03-0932-634C-A4CA-052D4DD925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71496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F5970160-11FD-F746-9DA6-EDD184C869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07287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2" name="Picture Placeholder 19">
            <a:extLst>
              <a:ext uri="{FF2B5EF4-FFF2-40B4-BE49-F238E27FC236}">
                <a16:creationId xmlns:a16="http://schemas.microsoft.com/office/drawing/2014/main" id="{8965A612-03A9-964B-8722-5647A5A5FE9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3078" y="2006600"/>
            <a:ext cx="1187450" cy="118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EAB8A35-59CD-8242-956E-92861B0BAF7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231036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81A6ED2-02A4-1D4E-9849-3D7087375A2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266827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93C6E0F1-B5D2-724C-BE8B-B8C97B9FD111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302618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2AD37DC-E290-AC42-BA53-40A04D4729C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338409" y="3391469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DAA5C7-2211-744B-9B91-C859A9A23F8C}"/>
              </a:ext>
            </a:extLst>
          </p:cNvPr>
          <p:cNvCxnSpPr>
            <a:cxnSpLocks/>
          </p:cNvCxnSpPr>
          <p:nvPr userDrawn="1"/>
        </p:nvCxnSpPr>
        <p:spPr>
          <a:xfrm>
            <a:off x="2227245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78129A3-A145-8545-9E00-DCF3D285A461}"/>
              </a:ext>
            </a:extLst>
          </p:cNvPr>
          <p:cNvCxnSpPr>
            <a:cxnSpLocks/>
          </p:cNvCxnSpPr>
          <p:nvPr userDrawn="1"/>
        </p:nvCxnSpPr>
        <p:spPr>
          <a:xfrm>
            <a:off x="4262342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22205AC-62ED-574F-8C38-FC876F7A7C1A}"/>
              </a:ext>
            </a:extLst>
          </p:cNvPr>
          <p:cNvCxnSpPr>
            <a:cxnSpLocks/>
          </p:cNvCxnSpPr>
          <p:nvPr userDrawn="1"/>
        </p:nvCxnSpPr>
        <p:spPr>
          <a:xfrm>
            <a:off x="6314167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90414C-87A2-4948-8ADB-E9FED784CCB3}"/>
              </a:ext>
            </a:extLst>
          </p:cNvPr>
          <p:cNvCxnSpPr>
            <a:cxnSpLocks/>
          </p:cNvCxnSpPr>
          <p:nvPr userDrawn="1"/>
        </p:nvCxnSpPr>
        <p:spPr>
          <a:xfrm>
            <a:off x="8354840" y="380639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4F93B1D-4AEE-4F7B-8A3F-BBA8FD2D5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018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60FA98E-5341-46E2-8BB9-26CB2104D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0685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7A86D19-2B51-402E-B687-FEB7431B3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625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F212F4B-312B-4986-9038-291E4E79E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0075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500D29-2CDC-4354-BD26-03FDAA1D8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60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0560F6AC-F1A2-B146-B3EF-D789F614B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200" y="6112800"/>
            <a:ext cx="9144000" cy="39780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22FF-50DD-8949-B955-AB352308E8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2791" y="4996800"/>
            <a:ext cx="881217" cy="1343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1EFB03-FF2C-1440-97D2-51A5C62BF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00" y="1757855"/>
            <a:ext cx="9144000" cy="3566790"/>
          </a:xfrm>
        </p:spPr>
        <p:txBody>
          <a:bodyPr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BBCEE-F10E-3346-BE24-781A2B97481E}"/>
              </a:ext>
            </a:extLst>
          </p:cNvPr>
          <p:cNvSpPr/>
          <p:nvPr userDrawn="1"/>
        </p:nvSpPr>
        <p:spPr>
          <a:xfrm rot="10800000" flipV="1">
            <a:off x="811078" y="512938"/>
            <a:ext cx="10569844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67344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A08D9B2-B0B0-4245-A11E-9630AB146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960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E36FA30-9B5D-4EE9-A0F9-226F31ECD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4589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4A3E4D8-CD82-494E-8D6C-9E3BAC2117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634215D-A88F-7042-B68E-5217FFF4A22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247F767-9969-AC4F-8448-DD5965CEDB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F226459-E0C4-4444-8C39-EA73440F98A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570D1F2-F58B-4648-B469-7F0BBCDF51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2BC42103-5197-A646-A2D7-6480744C13D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8C7281-9ABF-AC4A-8EBB-12E252F05AAB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10280A-0EC4-1144-A7B7-79DF7CB5D4D8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2022840-8093-4E77-997F-DFF91F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554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4A3E4D8-CD82-494E-8D6C-9E3BAC2117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634215D-A88F-7042-B68E-5217FFF4A22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247F767-9969-AC4F-8448-DD5965CEDB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F226459-E0C4-4444-8C39-EA73440F98A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570D1F2-F58B-4648-B469-7F0BBCDF51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2BC42103-5197-A646-A2D7-6480744C13D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8C7281-9ABF-AC4A-8EBB-12E252F05AAB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10280A-0EC4-1144-A7B7-79DF7CB5D4D8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C713D-9C1E-44F5-8A9B-DC337A752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6454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C1CE0D5-6111-4F1C-9154-ADFD48F4A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7172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4D6FB75-A2F4-4EEA-948C-39471261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7300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1FFD442-8928-6B40-80B6-710BF7F75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73C9AB-E9F9-9440-93D8-003C663E57B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775B7041-432E-E74B-BC40-0630009533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F8A6B4-B419-534C-ABD1-E9C6624FFBB8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F4C9667-99A4-B344-8A3A-A03EF6EF22F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73721A74-D33E-424D-9725-A25F58CDDDA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3F6934-74C5-6342-BAE1-568EFC6776FD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E9735B-247B-1848-A8B4-2B75C4D5BFE2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5047A1-BA76-4788-8EAF-C5A9446C8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066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1FFD442-8928-6B40-80B6-710BF7F75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73C9AB-E9F9-9440-93D8-003C663E57B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775B7041-432E-E74B-BC40-0630009533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F8A6B4-B419-534C-ABD1-E9C6624FFBB8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F4C9667-99A4-B344-8A3A-A03EF6EF22F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73721A74-D33E-424D-9725-A25F58CDDDA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3F6934-74C5-6342-BAE1-568EFC6776FD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E9735B-247B-1848-A8B4-2B75C4D5BFE2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D1EDF0-FBDA-47F2-A17E-07819BA53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432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E83E6E3-2FDA-4A08-AEEC-EE7A92CAA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4024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5D8B760-8CAA-4D42-89BC-24A163FAA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597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(Dark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0560F6AC-F1A2-B146-B3EF-D789F614B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200" y="6112800"/>
            <a:ext cx="9144000" cy="39780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22FF-50DD-8949-B955-AB352308E8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12791" y="4996800"/>
            <a:ext cx="881217" cy="13436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ACF1E0-6908-D24D-940C-077AD89A5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200" y="1757855"/>
            <a:ext cx="9144000" cy="3566790"/>
          </a:xfrm>
        </p:spPr>
        <p:txBody>
          <a:bodyPr anchor="ctr" anchorCtr="0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5A873-3B43-D74E-8157-02EB2343988C}"/>
              </a:ext>
            </a:extLst>
          </p:cNvPr>
          <p:cNvSpPr/>
          <p:nvPr userDrawn="1"/>
        </p:nvSpPr>
        <p:spPr>
          <a:xfrm rot="10800000" flipV="1">
            <a:off x="811078" y="512938"/>
            <a:ext cx="10569844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324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BE51910-D991-DA4D-B209-51993F225FC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9D1C2DF-547E-9C4E-940D-8B71ECE2302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2ABE14EF-2B06-024A-8CA4-7F81D01CA0C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6FBCFF-9D8C-7E48-8F1A-C6BA3446C03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3AFC6F9-A6D9-1549-8232-3B7B19C1433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C6C0787C-2EBE-904E-8E82-875761D264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9932F9-BD50-E442-80DF-7EA97F722D74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F052AF-BB49-974C-BCB4-1242FEC9B0BB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7F55CE2-B710-4B8A-9D14-95734F93B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5537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BE51910-D991-DA4D-B209-51993F225FC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9D1C2DF-547E-9C4E-940D-8B71ECE2302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2ABE14EF-2B06-024A-8CA4-7F81D01CA0C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6FBCFF-9D8C-7E48-8F1A-C6BA3446C03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3AFC6F9-A6D9-1549-8232-3B7B19C1433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C6C0787C-2EBE-904E-8E82-875761D264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9932F9-BD50-E442-80DF-7EA97F722D74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F052AF-BB49-974C-BCB4-1242FEC9B0BB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3DCAA2-07E6-4699-9186-E4A347715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076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6195B8A-EF1E-4AFA-B933-AB2212F5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582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A43EBE-5F14-DD4F-BBF1-0D35E1CC73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5766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E4EFC9-8EE3-864D-81BB-E94B5BC3BE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9987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905C1C-029E-BD48-AE90-26B65E5B6A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510278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01C119-DBBE-8C49-8062-A244D61BEE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64493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E39076-BE3F-6242-8865-A702919DA98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075766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08D4322-79BC-5C4B-BC75-9AE8C82B874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299987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AAC650-849C-AF47-B9DF-C9F83136C78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7510278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9D65BE4E-4065-684D-A268-708F927DE9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86610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C288547B-0795-E649-B9D7-92106608A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1293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F61AD-7296-5B46-8AF1-19F87E0C8D88}"/>
              </a:ext>
            </a:extLst>
          </p:cNvPr>
          <p:cNvCxnSpPr>
            <a:cxnSpLocks/>
          </p:cNvCxnSpPr>
          <p:nvPr userDrawn="1"/>
        </p:nvCxnSpPr>
        <p:spPr>
          <a:xfrm>
            <a:off x="3071975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B456-2EA0-F444-9FB4-9BB0C7DA3217}"/>
              </a:ext>
            </a:extLst>
          </p:cNvPr>
          <p:cNvCxnSpPr>
            <a:cxnSpLocks/>
          </p:cNvCxnSpPr>
          <p:nvPr userDrawn="1"/>
        </p:nvCxnSpPr>
        <p:spPr>
          <a:xfrm>
            <a:off x="5295502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DC8F73-E4FF-1343-A0F6-1E185E15E8C7}"/>
              </a:ext>
            </a:extLst>
          </p:cNvPr>
          <p:cNvCxnSpPr>
            <a:cxnSpLocks/>
          </p:cNvCxnSpPr>
          <p:nvPr userDrawn="1"/>
        </p:nvCxnSpPr>
        <p:spPr>
          <a:xfrm>
            <a:off x="752182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95834EC-FDAB-41B8-882A-721660BA3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685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F11E70C-1D1B-AD4B-8C31-B2728371B4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05B31FF-6919-8445-93B9-CC138AD5D3F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A604996-396D-674E-B16F-1839101F87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5791938-AAC7-6C47-990F-A6BCFFBB902A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41C944-677A-5748-93AE-7EC1F1B8641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717F7805-81A6-E44D-8E23-686E81BE46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48ADA7-B4B0-0A4B-97D5-1F316E879532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4014FE-1BAD-6C4B-B12B-0749C85A6A0B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E31FFA2-2573-4D4F-9CFA-96FB4F7CE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4540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ulti Content (Light and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A10CBD-B7A5-7947-BE91-F61E28BBB845}"/>
              </a:ext>
            </a:extLst>
          </p:cNvPr>
          <p:cNvSpPr/>
          <p:nvPr userDrawn="1"/>
        </p:nvSpPr>
        <p:spPr>
          <a:xfrm>
            <a:off x="2381" y="3685521"/>
            <a:ext cx="12192000" cy="176597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F11E70C-1D1B-AD4B-8C31-B2728371B4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83371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05B31FF-6919-8445-93B9-CC138AD5D3F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7592" y="4488029"/>
            <a:ext cx="1596788" cy="90763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A604996-396D-674E-B16F-1839101F87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2098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5791938-AAC7-6C47-990F-A6BCFFBB902A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183371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41C944-677A-5748-93AE-7EC1F1B8641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07592" y="3907998"/>
            <a:ext cx="1596788" cy="34851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717F7805-81A6-E44D-8E23-686E81BE466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4215" y="1917475"/>
            <a:ext cx="2014572" cy="19241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48ADA7-B4B0-0A4B-97D5-1F316E879532}"/>
              </a:ext>
            </a:extLst>
          </p:cNvPr>
          <p:cNvCxnSpPr>
            <a:cxnSpLocks/>
          </p:cNvCxnSpPr>
          <p:nvPr userDrawn="1"/>
        </p:nvCxnSpPr>
        <p:spPr>
          <a:xfrm>
            <a:off x="4179580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4014FE-1BAD-6C4B-B12B-0749C85A6A0B}"/>
              </a:ext>
            </a:extLst>
          </p:cNvPr>
          <p:cNvCxnSpPr>
            <a:cxnSpLocks/>
          </p:cNvCxnSpPr>
          <p:nvPr userDrawn="1"/>
        </p:nvCxnSpPr>
        <p:spPr>
          <a:xfrm>
            <a:off x="6403107" y="4322928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9A1BA74-4028-4CE4-8315-FF71C3B67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135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600C-98E7-0A43-BC16-3C5C9FE8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AE403DB-55CE-0449-A90D-10C1E48E6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288D48-AE54-3442-8055-10227FB240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008" y="1548000"/>
            <a:ext cx="5532452" cy="453667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B8EA-5093-194C-A799-410A254207D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5542" y="1548000"/>
            <a:ext cx="5532452" cy="453667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878E73-C3FA-4D4B-8F3F-5614EEC19E33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D39ADEC-3CA3-4C6F-90CD-539F778F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4506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600C-98E7-0A43-BC16-3C5C9FE8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AE403DB-55CE-0449-A90D-10C1E48E6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288D48-AE54-3442-8055-10227FB240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008" y="1548000"/>
            <a:ext cx="5532452" cy="453667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B8EA-5093-194C-A799-410A254207D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5542" y="1548000"/>
            <a:ext cx="5532452" cy="453667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878E73-C3FA-4D4B-8F3F-5614EEC19E33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2ED5F-C127-7F41-A939-27D588B99362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F88A428-20C8-415A-9928-DD398F1AE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6448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DEC9-F4C0-174E-8A72-BF35082D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0D3CE-15C3-044D-891A-367F040A5B18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DC8EC9-8E88-49AD-A0F8-8E53BEAF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771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DEC9-F4C0-174E-8A72-BF35082D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B0D3CE-15C3-044D-891A-367F040A5B18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317347-9CF5-F14A-BB88-BCCFBE012B6F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253B66-C041-4764-AEFF-A8AC2587F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75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08" y="3728621"/>
            <a:ext cx="11323984" cy="220166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708625F-7A07-B645-A6E2-17923D72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1CBE9F-939F-544D-BDFB-78303E4B41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008" y="1489917"/>
            <a:ext cx="11323984" cy="220166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E5D98-D5A2-2948-A113-91899817034F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D544BF-1891-483D-AD11-45B93D50A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86619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DEC9-F4C0-174E-8A72-BF35082D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4B262B-8057-2F47-B381-3578892DCAE6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928A02-4ACF-4549-9113-5CE221C82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802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DEC9-F4C0-174E-8A72-BF35082D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4B262B-8057-2F47-B381-3578892DCAE6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F32B19-E323-4451-8EA1-6BE91DB0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8993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C7685E9-E7C8-9146-8DDC-845271E66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81EB9D-A264-D941-BBCA-83B8CFD28843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E7D855-68FD-4A1D-9179-B3D2AE053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9119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1177712"/>
            <a:ext cx="7137400" cy="1559252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21F8A9-AF62-E242-9B56-D3C2AA902C70}"/>
              </a:ext>
            </a:extLst>
          </p:cNvPr>
          <p:cNvCxnSpPr>
            <a:cxnSpLocks/>
          </p:cNvCxnSpPr>
          <p:nvPr userDrawn="1"/>
        </p:nvCxnSpPr>
        <p:spPr>
          <a:xfrm>
            <a:off x="5297606" y="2944522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3E625-FB11-F345-9A87-731D029510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2273" y="3239670"/>
            <a:ext cx="5367454" cy="2527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E0F17C-2440-4863-B423-D4B41B576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578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2545595"/>
            <a:ext cx="7137400" cy="176681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21F8A9-AF62-E242-9B56-D3C2AA902C70}"/>
              </a:ext>
            </a:extLst>
          </p:cNvPr>
          <p:cNvCxnSpPr>
            <a:cxnSpLocks/>
          </p:cNvCxnSpPr>
          <p:nvPr userDrawn="1"/>
        </p:nvCxnSpPr>
        <p:spPr>
          <a:xfrm>
            <a:off x="5297606" y="179550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E9A27C-E75C-B049-AB17-367CAA87DA7C}"/>
              </a:ext>
            </a:extLst>
          </p:cNvPr>
          <p:cNvCxnSpPr>
            <a:cxnSpLocks/>
          </p:cNvCxnSpPr>
          <p:nvPr userDrawn="1"/>
        </p:nvCxnSpPr>
        <p:spPr>
          <a:xfrm>
            <a:off x="5297606" y="5062491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002DFE-E525-4301-9772-C7DC96DB0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17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2545595"/>
            <a:ext cx="7137400" cy="176681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F2C11A-7986-0646-BA03-7C545FF8223C}"/>
              </a:ext>
            </a:extLst>
          </p:cNvPr>
          <p:cNvCxnSpPr>
            <a:cxnSpLocks/>
          </p:cNvCxnSpPr>
          <p:nvPr userDrawn="1"/>
        </p:nvCxnSpPr>
        <p:spPr>
          <a:xfrm>
            <a:off x="5297606" y="1795509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8B3F3E-681F-0444-8CCA-E60CADED31F0}"/>
              </a:ext>
            </a:extLst>
          </p:cNvPr>
          <p:cNvCxnSpPr>
            <a:cxnSpLocks/>
          </p:cNvCxnSpPr>
          <p:nvPr userDrawn="1"/>
        </p:nvCxnSpPr>
        <p:spPr>
          <a:xfrm>
            <a:off x="5297606" y="5062491"/>
            <a:ext cx="15967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D5CF597-F43D-48F1-BA37-D7EC1ECED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0697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2545595"/>
            <a:ext cx="7137400" cy="176681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A07724-6BA8-BF45-B098-56A5F901C239}"/>
              </a:ext>
            </a:extLst>
          </p:cNvPr>
          <p:cNvCxnSpPr>
            <a:cxnSpLocks/>
          </p:cNvCxnSpPr>
          <p:nvPr userDrawn="1"/>
        </p:nvCxnSpPr>
        <p:spPr>
          <a:xfrm>
            <a:off x="5297606" y="179550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F53A4E-379A-254E-8981-5FFA56D0D948}"/>
              </a:ext>
            </a:extLst>
          </p:cNvPr>
          <p:cNvCxnSpPr>
            <a:cxnSpLocks/>
          </p:cNvCxnSpPr>
          <p:nvPr userDrawn="1"/>
        </p:nvCxnSpPr>
        <p:spPr>
          <a:xfrm>
            <a:off x="5297606" y="5062491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53BD19-DF11-4B87-B926-742426A4F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82706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uv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2545595"/>
            <a:ext cx="7137400" cy="176681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E98E98-41F7-5943-AEEF-2815A26B722B}"/>
              </a:ext>
            </a:extLst>
          </p:cNvPr>
          <p:cNvCxnSpPr>
            <a:cxnSpLocks/>
          </p:cNvCxnSpPr>
          <p:nvPr userDrawn="1"/>
        </p:nvCxnSpPr>
        <p:spPr>
          <a:xfrm>
            <a:off x="5297606" y="179550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7D357F-0FB6-A54B-957D-9BDBCF8CB6E2}"/>
              </a:ext>
            </a:extLst>
          </p:cNvPr>
          <p:cNvCxnSpPr>
            <a:cxnSpLocks/>
          </p:cNvCxnSpPr>
          <p:nvPr userDrawn="1"/>
        </p:nvCxnSpPr>
        <p:spPr>
          <a:xfrm>
            <a:off x="5297606" y="5062491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DEEFAA-7D03-473A-A939-1296757AC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3464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2545595"/>
            <a:ext cx="7137400" cy="176681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A93E1A-1951-BD49-81FC-85940D81870E}"/>
              </a:ext>
            </a:extLst>
          </p:cNvPr>
          <p:cNvCxnSpPr>
            <a:cxnSpLocks/>
          </p:cNvCxnSpPr>
          <p:nvPr userDrawn="1"/>
        </p:nvCxnSpPr>
        <p:spPr>
          <a:xfrm>
            <a:off x="5297606" y="179550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DA475E-75EE-2E49-B8A1-ECBBE0C2FB86}"/>
              </a:ext>
            </a:extLst>
          </p:cNvPr>
          <p:cNvCxnSpPr>
            <a:cxnSpLocks/>
          </p:cNvCxnSpPr>
          <p:nvPr userDrawn="1"/>
        </p:nvCxnSpPr>
        <p:spPr>
          <a:xfrm>
            <a:off x="5297606" y="5062491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D2B155-405A-4230-979C-3E02F9A00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75182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coal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9DE0FB5-7E3E-C443-98E6-7C643F674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0C160-3436-0C4D-A261-8EA23457A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7300" y="2545595"/>
            <a:ext cx="7137400" cy="176681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27D0E0-40C0-5048-979F-B019BF7177D8}"/>
              </a:ext>
            </a:extLst>
          </p:cNvPr>
          <p:cNvCxnSpPr>
            <a:cxnSpLocks/>
          </p:cNvCxnSpPr>
          <p:nvPr userDrawn="1"/>
        </p:nvCxnSpPr>
        <p:spPr>
          <a:xfrm>
            <a:off x="5297606" y="179550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108CD3-2AB0-D04E-A24F-691DBA9C4A8F}"/>
              </a:ext>
            </a:extLst>
          </p:cNvPr>
          <p:cNvCxnSpPr>
            <a:cxnSpLocks/>
          </p:cNvCxnSpPr>
          <p:nvPr userDrawn="1"/>
        </p:nvCxnSpPr>
        <p:spPr>
          <a:xfrm>
            <a:off x="5297606" y="5062491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2940C4-D07D-4059-8D0A-D592F448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4141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 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08" y="3728621"/>
            <a:ext cx="11323984" cy="220166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708625F-7A07-B645-A6E2-17923D72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1CBE9F-939F-544D-BDFB-78303E4B41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008" y="1489917"/>
            <a:ext cx="11323984" cy="220166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E5D98-D5A2-2948-A113-91899817034F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07C55C-4B96-B44F-A3A7-0D95FA438121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0617941-27FB-44E3-885E-E0351E5B6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93457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0ACA-49B6-5844-AB8D-F8A16826A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56776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921692-5E8A-374F-8B38-4207A3945A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78425" y="457200"/>
            <a:ext cx="6173788" cy="5411788"/>
          </a:xfrm>
        </p:spPr>
        <p:txBody>
          <a:bodyPr/>
          <a:lstStyle/>
          <a:p>
            <a:pPr lvl="0"/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E30C4-2C7D-B941-A8EC-84D3DADC9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74848"/>
            <a:ext cx="3932237" cy="359413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25D930-74F4-A544-8C67-ED6668476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7C86BD-4025-DD48-9C18-B11B0803230D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B81074-9A00-47F9-A461-57B7A2CFF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397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0ACA-49B6-5844-AB8D-F8A16826A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56776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921692-5E8A-374F-8B38-4207A3945A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78425" y="457200"/>
            <a:ext cx="6173788" cy="5411788"/>
          </a:xfrm>
        </p:spPr>
        <p:txBody>
          <a:bodyPr/>
          <a:lstStyle/>
          <a:p>
            <a:pPr lvl="0"/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E30C4-2C7D-B941-A8EC-84D3DADC9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74848"/>
            <a:ext cx="3932237" cy="359413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125D930-74F4-A544-8C67-ED6668476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7C86BD-4025-DD48-9C18-B11B0803230D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E1732D-DDAD-534B-B9C7-9C305E201DA2}"/>
              </a:ext>
            </a:extLst>
          </p:cNvPr>
          <p:cNvCxnSpPr>
            <a:cxnSpLocks/>
          </p:cNvCxnSpPr>
          <p:nvPr userDrawn="1"/>
        </p:nvCxnSpPr>
        <p:spPr>
          <a:xfrm>
            <a:off x="839788" y="1894035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01ABD2-2ECD-43F6-923C-6F44218B2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226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E112-A7F5-DE45-BE20-58852EEC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E880A-E306-F347-8556-1976C220C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526E8B-CCEE-6242-8E43-D4CA2C506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D1B595-55B4-2448-8307-08F64FF243D0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F34AAD-E2B3-42C3-A18F-3D72AE3B9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29356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E112-A7F5-DE45-BE20-58852EEC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E880A-E306-F347-8556-1976C220C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526E8B-CCEE-6242-8E43-D4CA2C506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D1B595-55B4-2448-8307-08F64FF243D0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3CBC4D-5EE5-CE44-ABB7-2425B857DA71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B3E149A-F9B3-438C-BCB4-E727ECCB4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03205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9E8D73-F5B7-8E4B-839E-D6DAF17BB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09860" y="365125"/>
            <a:ext cx="1358608" cy="5811838"/>
          </a:xfrm>
        </p:spPr>
        <p:txBody>
          <a:bodyPr vert="eaVert" lIns="90000" anchor="t" anchorCtr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7884B-780B-F54A-83E1-4CBA821CD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4008" y="365125"/>
            <a:ext cx="920529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5F6B2C-321C-2E49-ACA5-F2AB539CF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A38FD8-5757-FA47-889C-96456D9072A4}"/>
              </a:ext>
            </a:extLst>
          </p:cNvPr>
          <p:cNvSpPr/>
          <p:nvPr userDrawn="1"/>
        </p:nvSpPr>
        <p:spPr>
          <a:xfrm rot="10800000" flipV="1">
            <a:off x="434008" y="0"/>
            <a:ext cx="11234460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33F18B-FE84-4F1C-84B6-1177D7F54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1107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9E8D73-F5B7-8E4B-839E-D6DAF17BB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09860" y="365125"/>
            <a:ext cx="1358608" cy="5811838"/>
          </a:xfrm>
        </p:spPr>
        <p:txBody>
          <a:bodyPr vert="eaVert" lIns="90000"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7884B-780B-F54A-83E1-4CBA821CD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4008" y="365125"/>
            <a:ext cx="920529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5F6B2C-321C-2E49-ACA5-F2AB539CF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A38FD8-5757-FA47-889C-96456D9072A4}"/>
              </a:ext>
            </a:extLst>
          </p:cNvPr>
          <p:cNvSpPr/>
          <p:nvPr userDrawn="1"/>
        </p:nvSpPr>
        <p:spPr>
          <a:xfrm rot="10800000" flipV="1">
            <a:off x="434008" y="0"/>
            <a:ext cx="11234460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58E5C0-9A09-5446-875F-D4A14CE6B4D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168008" y="1163519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1F343E-D182-494D-99FD-3103A3640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01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A95C0B-B3D8-C047-9E08-53F3EE3B81C7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E65396-5361-47B1-B6A2-CF912635E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369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F571-CD26-1F44-99DF-E7A93821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4793-AB02-E441-A5EA-538060034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A6639-9C71-CC48-AFF6-E639D0E2E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1504" y="6316627"/>
            <a:ext cx="556965" cy="309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A95C0B-B3D8-C047-9E08-53F3EE3B81C7}"/>
              </a:ext>
            </a:extLst>
          </p:cNvPr>
          <p:cNvSpPr/>
          <p:nvPr userDrawn="1"/>
        </p:nvSpPr>
        <p:spPr>
          <a:xfrm rot="5400000" flipV="1">
            <a:off x="-2802972" y="3330574"/>
            <a:ext cx="5802796" cy="196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612BFE-5FEE-B14B-9BC0-B7629F3D4A86}"/>
              </a:ext>
            </a:extLst>
          </p:cNvPr>
          <p:cNvCxnSpPr>
            <a:cxnSpLocks/>
          </p:cNvCxnSpPr>
          <p:nvPr userDrawn="1"/>
        </p:nvCxnSpPr>
        <p:spPr>
          <a:xfrm>
            <a:off x="433388" y="1287300"/>
            <a:ext cx="15967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6D460F-0D7D-450C-A28C-BEBFA86F9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849" y="6329846"/>
            <a:ext cx="2743200" cy="282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4C7B-5952-024C-B106-7DB1FBBDA11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75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532BB-920F-CC48-847C-9E8734B1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08" y="365125"/>
            <a:ext cx="11323984" cy="71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5738-6AB9-9448-A954-8C8FEEC25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008" y="1548000"/>
            <a:ext cx="11323984" cy="453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390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69" r:id="rId3"/>
    <p:sldLayoutId id="2147483670" r:id="rId4"/>
    <p:sldLayoutId id="2147483672" r:id="rId5"/>
    <p:sldLayoutId id="2147483671" r:id="rId6"/>
    <p:sldLayoutId id="2147483701" r:id="rId7"/>
    <p:sldLayoutId id="2147483650" r:id="rId8"/>
    <p:sldLayoutId id="2147483700" r:id="rId9"/>
    <p:sldLayoutId id="2147483660" r:id="rId10"/>
    <p:sldLayoutId id="2147483702" r:id="rId11"/>
    <p:sldLayoutId id="2147483674" r:id="rId12"/>
    <p:sldLayoutId id="2147483703" r:id="rId13"/>
    <p:sldLayoutId id="2147483673" r:id="rId14"/>
    <p:sldLayoutId id="2147483704" r:id="rId15"/>
    <p:sldLayoutId id="2147483680" r:id="rId16"/>
    <p:sldLayoutId id="2147483705" r:id="rId17"/>
    <p:sldLayoutId id="2147483681" r:id="rId18"/>
    <p:sldLayoutId id="2147483706" r:id="rId19"/>
    <p:sldLayoutId id="2147483682" r:id="rId20"/>
    <p:sldLayoutId id="2147483707" r:id="rId21"/>
    <p:sldLayoutId id="2147483661" r:id="rId22"/>
    <p:sldLayoutId id="2147483708" r:id="rId23"/>
    <p:sldLayoutId id="2147483685" r:id="rId24"/>
    <p:sldLayoutId id="2147483709" r:id="rId25"/>
    <p:sldLayoutId id="2147483678" r:id="rId26"/>
    <p:sldLayoutId id="2147483686" r:id="rId27"/>
    <p:sldLayoutId id="2147483675" r:id="rId28"/>
    <p:sldLayoutId id="2147483687" r:id="rId29"/>
    <p:sldLayoutId id="2147483679" r:id="rId30"/>
    <p:sldLayoutId id="2147483688" r:id="rId31"/>
    <p:sldLayoutId id="2147483677" r:id="rId32"/>
    <p:sldLayoutId id="2147483689" r:id="rId33"/>
    <p:sldLayoutId id="2147483676" r:id="rId34"/>
    <p:sldLayoutId id="2147483690" r:id="rId35"/>
    <p:sldLayoutId id="2147483662" r:id="rId36"/>
    <p:sldLayoutId id="2147483710" r:id="rId37"/>
    <p:sldLayoutId id="2147483695" r:id="rId38"/>
    <p:sldLayoutId id="2147483711" r:id="rId39"/>
    <p:sldLayoutId id="2147483691" r:id="rId40"/>
    <p:sldLayoutId id="2147483712" r:id="rId41"/>
    <p:sldLayoutId id="2147483696" r:id="rId42"/>
    <p:sldLayoutId id="2147483713" r:id="rId43"/>
    <p:sldLayoutId id="2147483694" r:id="rId44"/>
    <p:sldLayoutId id="2147483714" r:id="rId45"/>
    <p:sldLayoutId id="2147483697" r:id="rId46"/>
    <p:sldLayoutId id="2147483715" r:id="rId47"/>
    <p:sldLayoutId id="2147483692" r:id="rId48"/>
    <p:sldLayoutId id="2147483716" r:id="rId49"/>
    <p:sldLayoutId id="2147483698" r:id="rId50"/>
    <p:sldLayoutId id="2147483717" r:id="rId51"/>
    <p:sldLayoutId id="2147483693" r:id="rId52"/>
    <p:sldLayoutId id="2147483718" r:id="rId53"/>
    <p:sldLayoutId id="2147483699" r:id="rId54"/>
    <p:sldLayoutId id="2147483719" r:id="rId55"/>
    <p:sldLayoutId id="2147483652" r:id="rId56"/>
    <p:sldLayoutId id="2147483720" r:id="rId57"/>
    <p:sldLayoutId id="2147483654" r:id="rId58"/>
    <p:sldLayoutId id="2147483721" r:id="rId59"/>
    <p:sldLayoutId id="2147483663" r:id="rId60"/>
    <p:sldLayoutId id="2147483722" r:id="rId61"/>
    <p:sldLayoutId id="2147483655" r:id="rId62"/>
    <p:sldLayoutId id="2147483684" r:id="rId63"/>
    <p:sldLayoutId id="2147483664" r:id="rId64"/>
    <p:sldLayoutId id="2147483665" r:id="rId65"/>
    <p:sldLayoutId id="2147483666" r:id="rId66"/>
    <p:sldLayoutId id="2147483667" r:id="rId67"/>
    <p:sldLayoutId id="2147483668" r:id="rId68"/>
    <p:sldLayoutId id="2147483683" r:id="rId69"/>
    <p:sldLayoutId id="2147483657" r:id="rId70"/>
    <p:sldLayoutId id="2147483723" r:id="rId71"/>
    <p:sldLayoutId id="2147483658" r:id="rId72"/>
    <p:sldLayoutId id="2147483724" r:id="rId73"/>
    <p:sldLayoutId id="2147483659" r:id="rId74"/>
    <p:sldLayoutId id="2147483725" r:id="rId7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BFB295-0D51-B7DA-D017-58F7B0D23FF1}"/>
              </a:ext>
            </a:extLst>
          </p:cNvPr>
          <p:cNvSpPr/>
          <p:nvPr/>
        </p:nvSpPr>
        <p:spPr>
          <a:xfrm>
            <a:off x="10916920" y="6167120"/>
            <a:ext cx="1143000" cy="6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9887-D931-8AE4-B840-45AC9405D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244C7B-5952-024C-B106-7DB1FBBDA110}" type="slidenum">
              <a:rPr lang="en-AU" smtClean="0"/>
              <a:pPr/>
              <a:t>1</a:t>
            </a:fld>
            <a:endParaRPr lang="en-AU"/>
          </a:p>
        </p:txBody>
      </p:sp>
      <p:pic>
        <p:nvPicPr>
          <p:cNvPr id="6" name="Picture 5" descr="A stack of brochures with a city landscape&#10;&#10;Description automatically generated">
            <a:extLst>
              <a:ext uri="{FF2B5EF4-FFF2-40B4-BE49-F238E27FC236}">
                <a16:creationId xmlns:a16="http://schemas.microsoft.com/office/drawing/2014/main" id="{153F3638-48EB-5AAD-2140-24D0C889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22" y="259080"/>
            <a:ext cx="4273195" cy="634492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red square with black lines&#10;&#10;Description automatically generated">
            <a:extLst>
              <a:ext uri="{FF2B5EF4-FFF2-40B4-BE49-F238E27FC236}">
                <a16:creationId xmlns:a16="http://schemas.microsoft.com/office/drawing/2014/main" id="{191DC6CD-0CF5-5D86-54AA-226FE4B7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30" y="248920"/>
            <a:ext cx="6957581" cy="635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AE7B12-4AA5-E01C-40C9-7E86B412AF07}"/>
              </a:ext>
            </a:extLst>
          </p:cNvPr>
          <p:cNvSpPr txBox="1"/>
          <p:nvPr/>
        </p:nvSpPr>
        <p:spPr>
          <a:xfrm>
            <a:off x="5013960" y="852241"/>
            <a:ext cx="6573520" cy="1933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The state of </a:t>
            </a:r>
            <a:endParaRPr lang="en-US" sz="4800" b="1">
              <a:solidFill>
                <a:schemeClr val="bg1"/>
              </a:solidFill>
              <a:cs typeface="Arial" panose="020B0604020202020204"/>
            </a:endParaRPr>
          </a:p>
          <a:p>
            <a:r>
              <a:rPr lang="en-US" sz="4800" b="1">
                <a:solidFill>
                  <a:schemeClr val="bg1"/>
                </a:solidFill>
              </a:rPr>
              <a:t>State finances </a:t>
            </a:r>
            <a:endParaRPr lang="en-US" sz="4800" b="1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</a:rPr>
              <a:t>Experiences with qualified audit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opinions – a NSW perspective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9A4C2-D23B-ADDE-C8F1-5AD81C5DB61B}"/>
              </a:ext>
            </a:extLst>
          </p:cNvPr>
          <p:cNvSpPr txBox="1"/>
          <p:nvPr/>
        </p:nvSpPr>
        <p:spPr>
          <a:xfrm>
            <a:off x="5013960" y="5388225"/>
            <a:ext cx="65735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</a:rPr>
              <a:t>Bola Oyetunji - Auditor-General for New South Wales</a:t>
            </a:r>
            <a:endParaRPr lang="en-US"/>
          </a:p>
          <a:p>
            <a:r>
              <a:rPr lang="en-US" sz="1300">
                <a:solidFill>
                  <a:schemeClr val="bg1"/>
                </a:solidFill>
              </a:rPr>
              <a:t>Presentation to the Australasian Council of Public Accounts Committees – </a:t>
            </a:r>
            <a:r>
              <a:rPr lang="en-US" sz="1300" b="1">
                <a:solidFill>
                  <a:schemeClr val="bg1"/>
                </a:solidFill>
              </a:rPr>
              <a:t>April 2024</a:t>
            </a:r>
            <a:endParaRPr lang="en-US" sz="13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19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C1A1-FFE6-1459-6940-F3A4FF01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05" y="5614816"/>
            <a:ext cx="11323984" cy="714875"/>
          </a:xfrm>
        </p:spPr>
        <p:txBody>
          <a:bodyPr>
            <a:normAutofit/>
          </a:bodyPr>
          <a:lstStyle/>
          <a:p>
            <a:r>
              <a:rPr lang="en-GB" sz="4400" b="1">
                <a:solidFill>
                  <a:schemeClr val="tx1"/>
                </a:solidFill>
                <a:ea typeface="+mj-lt"/>
                <a:cs typeface="+mj-lt"/>
              </a:rPr>
              <a:t>Acknowledgement of Country</a:t>
            </a:r>
            <a:endParaRPr lang="en-US" sz="4400" b="1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7F4AD-706A-3A79-BD8A-CF018332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41" y="6328280"/>
            <a:ext cx="11323984" cy="3710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ea typeface="+mn-lt"/>
                <a:cs typeface="+mn-lt"/>
              </a:rPr>
              <a:t>Artwork: ‘Yarning Circle’ by Caitlin Liddle, Audit Office Indigenous internship program participant, used with permission.</a:t>
            </a:r>
            <a:endParaRPr lang="en-GB">
              <a:cs typeface="Arial" panose="020B0604020202020204"/>
            </a:endParaRPr>
          </a:p>
          <a:p>
            <a:pPr marL="0" indent="0">
              <a:buNone/>
            </a:pPr>
            <a:endParaRPr lang="en-GB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D999E-2174-EACB-3BEB-77D49687E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244C7B-5952-024C-B106-7DB1FBBDA110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11" name="Picture 10" descr="A painting of a flower&#10;&#10;Description automatically generated">
            <a:extLst>
              <a:ext uri="{FF2B5EF4-FFF2-40B4-BE49-F238E27FC236}">
                <a16:creationId xmlns:a16="http://schemas.microsoft.com/office/drawing/2014/main" id="{D8A713CD-25E6-7B19-AE73-7B1FEA266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" t="32073" r="2022" b="31723"/>
          <a:stretch/>
        </p:blipFill>
        <p:spPr>
          <a:xfrm>
            <a:off x="395635" y="260342"/>
            <a:ext cx="11341414" cy="52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4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black lines&#10;&#10;Description automatically generated">
            <a:extLst>
              <a:ext uri="{FF2B5EF4-FFF2-40B4-BE49-F238E27FC236}">
                <a16:creationId xmlns:a16="http://schemas.microsoft.com/office/drawing/2014/main" id="{0B6FEF32-D709-F519-5B99-9D3E9665A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910" y="-118942"/>
            <a:ext cx="6195581" cy="70541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5FC6E-7DE9-31EA-AC4D-CF7793A9B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363" y="1493347"/>
            <a:ext cx="4917930" cy="498336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60000"/>
              </a:lnSpc>
            </a:pPr>
            <a:r>
              <a:rPr lang="en-US" sz="1600">
                <a:cs typeface="Arial" panose="020B0604020202020204"/>
              </a:rPr>
              <a:t>For 200 years, the Audit Office of New South Wales has been conducting audits on behalf of the Auditor-General</a:t>
            </a:r>
            <a:endParaRPr lang="en-GB" sz="1600">
              <a:cs typeface="Arial" panose="020B0604020202020204"/>
            </a:endParaRPr>
          </a:p>
          <a:p>
            <a:pPr>
              <a:lnSpc>
                <a:spcPct val="160000"/>
              </a:lnSpc>
            </a:pPr>
            <a:r>
              <a:rPr lang="en-GB" sz="1600">
                <a:cs typeface="Arial" panose="020B0604020202020204"/>
              </a:rPr>
              <a:t>Our opinions on the State’s accounts have been mostly unmodified, but there have been recent qualifications</a:t>
            </a:r>
          </a:p>
          <a:p>
            <a:pPr>
              <a:lnSpc>
                <a:spcPct val="160000"/>
              </a:lnSpc>
            </a:pPr>
            <a:r>
              <a:rPr lang="en-GB" sz="1600">
                <a:cs typeface="Arial" panose="020B0604020202020204"/>
              </a:rPr>
              <a:t>Decision to qualify requires consideration of whether matters are material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D4A93-2634-A581-CD63-BE57B0F13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244C7B-5952-024C-B106-7DB1FBBDA110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8" name="Picture 7" descr="A white arrow pointing up&#10;&#10;Description automatically generated">
            <a:extLst>
              <a:ext uri="{FF2B5EF4-FFF2-40B4-BE49-F238E27FC236}">
                <a16:creationId xmlns:a16="http://schemas.microsoft.com/office/drawing/2014/main" id="{A2D1E39C-629F-19E9-ACE0-19779D259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25" y="3043970"/>
            <a:ext cx="4106246" cy="3032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3FB7B6-972E-968B-264E-1273ED7825A6}"/>
              </a:ext>
            </a:extLst>
          </p:cNvPr>
          <p:cNvSpPr txBox="1"/>
          <p:nvPr/>
        </p:nvSpPr>
        <p:spPr>
          <a:xfrm>
            <a:off x="416910" y="6073929"/>
            <a:ext cx="12496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b="1">
                <a:solidFill>
                  <a:schemeClr val="bg1"/>
                </a:solidFill>
                <a:cs typeface="Arial"/>
              </a:rPr>
              <a:t>1824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2B068-1194-54D8-24DB-4D653AAC3F5C}"/>
              </a:ext>
            </a:extLst>
          </p:cNvPr>
          <p:cNvSpPr txBox="1"/>
          <p:nvPr/>
        </p:nvSpPr>
        <p:spPr>
          <a:xfrm>
            <a:off x="4274206" y="2568729"/>
            <a:ext cx="12496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2000" b="1">
                <a:solidFill>
                  <a:schemeClr val="bg1"/>
                </a:solidFill>
                <a:cs typeface="Arial"/>
              </a:rPr>
              <a:t>2024</a:t>
            </a:r>
            <a:endParaRPr lang="en-US">
              <a:cs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CA6C6-8730-9A18-5A9E-AAEF1C8F781A}"/>
              </a:ext>
            </a:extLst>
          </p:cNvPr>
          <p:cNvSpPr txBox="1"/>
          <p:nvPr/>
        </p:nvSpPr>
        <p:spPr>
          <a:xfrm>
            <a:off x="415685" y="321469"/>
            <a:ext cx="5096816" cy="2118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cs typeface="Arial" panose="020B0604020202020204"/>
              </a:rPr>
              <a:t>200 years </a:t>
            </a:r>
            <a:endParaRPr lang="en-US" sz="5400">
              <a:solidFill>
                <a:schemeClr val="bg1"/>
              </a:solidFill>
              <a:cs typeface="Arial"/>
            </a:endParaRPr>
          </a:p>
          <a:p>
            <a:r>
              <a:rPr lang="en-US" sz="5400" b="1">
                <a:solidFill>
                  <a:schemeClr val="bg1"/>
                </a:solidFill>
                <a:cs typeface="Arial" panose="020B0604020202020204"/>
              </a:rPr>
              <a:t>of auditing</a:t>
            </a:r>
            <a:endParaRPr lang="en-US" sz="5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cs typeface="Arial" panose="020B0604020202020204"/>
              </a:rPr>
              <a:t>...and counting</a:t>
            </a:r>
          </a:p>
        </p:txBody>
      </p:sp>
    </p:spTree>
    <p:extLst>
      <p:ext uri="{BB962C8B-B14F-4D97-AF65-F5344CB8AC3E}">
        <p14:creationId xmlns:p14="http://schemas.microsoft.com/office/powerpoint/2010/main" val="213104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A662A4A-1001-F830-682E-589F77110B7C}"/>
              </a:ext>
            </a:extLst>
          </p:cNvPr>
          <p:cNvSpPr/>
          <p:nvPr/>
        </p:nvSpPr>
        <p:spPr>
          <a:xfrm>
            <a:off x="10916920" y="6167120"/>
            <a:ext cx="1143000" cy="6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stack of books with text&#10;&#10;Description automatically generated">
            <a:extLst>
              <a:ext uri="{FF2B5EF4-FFF2-40B4-BE49-F238E27FC236}">
                <a16:creationId xmlns:a16="http://schemas.microsoft.com/office/drawing/2014/main" id="{B0C5770C-024B-2469-0C09-CEA66E824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24" y="257735"/>
            <a:ext cx="4269815" cy="63481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6031F-B036-B767-6EDB-1FE6AC47D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244C7B-5952-024C-B106-7DB1FBBDA110}" type="slidenum">
              <a:rPr lang="en-AU" smtClean="0"/>
              <a:pPr/>
              <a:t>4</a:t>
            </a:fld>
            <a:endParaRPr lang="en-AU"/>
          </a:p>
        </p:txBody>
      </p:sp>
      <p:pic>
        <p:nvPicPr>
          <p:cNvPr id="13" name="Picture 12" descr="A red square with black lines&#10;&#10;Description automatically generated">
            <a:extLst>
              <a:ext uri="{FF2B5EF4-FFF2-40B4-BE49-F238E27FC236}">
                <a16:creationId xmlns:a16="http://schemas.microsoft.com/office/drawing/2014/main" id="{88D59D2B-3462-4BB9-1177-CCE285821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930" y="248920"/>
            <a:ext cx="6957581" cy="6350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46A1E6-6CCD-93FD-94C1-B798D90D8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248" y="2071240"/>
            <a:ext cx="6335424" cy="38864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lnSpc>
                <a:spcPct val="120000"/>
              </a:lnSpc>
              <a:buChar char="•"/>
            </a:pPr>
            <a:r>
              <a:rPr lang="en-GB" sz="1200">
                <a:solidFill>
                  <a:srgbClr val="FFFFFF"/>
                </a:solidFill>
                <a:cs typeface="Arial"/>
              </a:rPr>
              <a:t>Materiality is impacted by audit risk</a:t>
            </a:r>
            <a:endParaRPr lang="en-US" sz="1200">
              <a:cs typeface="Arial" panose="020B0604020202020204"/>
            </a:endParaRPr>
          </a:p>
          <a:p>
            <a:pPr marL="342900" indent="-342900" algn="l">
              <a:lnSpc>
                <a:spcPct val="120000"/>
              </a:lnSpc>
              <a:buChar char="•"/>
            </a:pPr>
            <a:r>
              <a:rPr lang="en-GB" sz="1200">
                <a:solidFill>
                  <a:srgbClr val="FFFFFF"/>
                </a:solidFill>
                <a:cs typeface="Arial"/>
              </a:rPr>
              <a:t>Factors that increase audit risk can lower the materiality set for an audit</a:t>
            </a:r>
          </a:p>
          <a:p>
            <a:pPr marL="342900" indent="-342900" algn="l">
              <a:lnSpc>
                <a:spcPct val="120000"/>
              </a:lnSpc>
              <a:buChar char="•"/>
            </a:pPr>
            <a:r>
              <a:rPr lang="en-GB" sz="1200">
                <a:solidFill>
                  <a:srgbClr val="FFFFFF"/>
                </a:solidFill>
                <a:cs typeface="Arial"/>
              </a:rPr>
              <a:t>In recent years, several factors have increased audit risk relating to our audit of the State’s accounts, including:</a:t>
            </a:r>
          </a:p>
          <a:p>
            <a:pPr marL="1257300" lvl="2" indent="-342900" algn="l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GB" sz="1200">
                <a:solidFill>
                  <a:srgbClr val="FFFFFF"/>
                </a:solidFill>
                <a:cs typeface="Arial"/>
              </a:rPr>
              <a:t>history of accounting errors</a:t>
            </a:r>
          </a:p>
          <a:p>
            <a:pPr marL="1257300" lvl="2" indent="-342900" algn="l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GB" sz="1200">
                <a:solidFill>
                  <a:srgbClr val="FFFFFF"/>
                </a:solidFill>
                <a:cs typeface="Arial"/>
              </a:rPr>
              <a:t>withholding of relevant accounting information (extreme risk finding)</a:t>
            </a:r>
          </a:p>
          <a:p>
            <a:pPr marL="1257300" lvl="2" indent="-342900" algn="l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GB" sz="1200">
                <a:solidFill>
                  <a:srgbClr val="FFFFFF"/>
                </a:solidFill>
                <a:cs typeface="Arial"/>
              </a:rPr>
              <a:t>high risk management letter findings relating to TAHE, CMCT and SLMs/CTs</a:t>
            </a:r>
          </a:p>
          <a:p>
            <a:pPr marL="1257300" lvl="2" indent="-342900" algn="l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GB" sz="1200">
                <a:solidFill>
                  <a:srgbClr val="FFFFFF"/>
                </a:solidFill>
                <a:cs typeface="Arial"/>
              </a:rPr>
              <a:t>Ministerial requests to conduct performance audits on component entities</a:t>
            </a:r>
          </a:p>
          <a:p>
            <a:pPr marL="1257300" lvl="2" indent="-342900" algn="l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GB" sz="1200">
                <a:solidFill>
                  <a:srgbClr val="FFFFFF"/>
                </a:solidFill>
                <a:cs typeface="Arial"/>
              </a:rPr>
              <a:t>increased expenditure and government response relating to emergencies and natural disasters</a:t>
            </a:r>
          </a:p>
          <a:p>
            <a:pPr marL="1257300" lvl="2" indent="-342900" algn="l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GB" sz="1200">
                <a:solidFill>
                  <a:srgbClr val="FFFFFF"/>
                </a:solidFill>
                <a:cs typeface="Arial"/>
              </a:rPr>
              <a:t>performance audits identifying significant deficiencies in grants administration</a:t>
            </a:r>
          </a:p>
          <a:p>
            <a:pPr algn="l"/>
            <a:endParaRPr lang="en-GB" sz="1200">
              <a:solidFill>
                <a:srgbClr val="FFFFFF"/>
              </a:solidFill>
              <a:cs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0848D5-396E-937F-61D5-05E1CC1D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48" y="481965"/>
            <a:ext cx="5492144" cy="1375275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chemeClr val="bg1"/>
                </a:solidFill>
                <a:cs typeface="Arial"/>
              </a:rPr>
              <a:t>Materiality and impact of audit risk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0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33006A3-3B34-C284-2A7E-4A94E96D2601}"/>
              </a:ext>
            </a:extLst>
          </p:cNvPr>
          <p:cNvSpPr/>
          <p:nvPr/>
        </p:nvSpPr>
        <p:spPr>
          <a:xfrm>
            <a:off x="10916920" y="6167120"/>
            <a:ext cx="1143000" cy="6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81D23-AC53-A8E0-E502-893FC7CBC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244C7B-5952-024C-B106-7DB1FBBDA110}" type="slidenum">
              <a:rPr lang="en-AU" smtClean="0"/>
              <a:pPr/>
              <a:t>5</a:t>
            </a:fld>
            <a:endParaRPr lang="en-AU"/>
          </a:p>
        </p:txBody>
      </p:sp>
      <p:pic>
        <p:nvPicPr>
          <p:cNvPr id="7" name="Picture 6" descr="A red square with black lines&#10;&#10;Description automatically generated">
            <a:extLst>
              <a:ext uri="{FF2B5EF4-FFF2-40B4-BE49-F238E27FC236}">
                <a16:creationId xmlns:a16="http://schemas.microsoft.com/office/drawing/2014/main" id="{B677387D-ECA7-104D-973D-C22A774A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59" y="254174"/>
            <a:ext cx="11471775" cy="63605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912C4B-6997-3621-BB72-4750C059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12" y="407166"/>
            <a:ext cx="3835363" cy="5602185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AU" sz="3200" b="1">
                <a:solidFill>
                  <a:srgbClr val="FFFFFF"/>
                </a:solidFill>
              </a:rPr>
              <a:t>Qualification matters impacting audit opinion on the 2022-23 NSW state accounts</a:t>
            </a:r>
            <a:endParaRPr lang="en-US" sz="3200">
              <a:cs typeface="Arial" panose="020B0604020202020204"/>
            </a:endParaRPr>
          </a:p>
        </p:txBody>
      </p:sp>
      <p:pic>
        <p:nvPicPr>
          <p:cNvPr id="11" name="Picture 10" descr="A white curved line on a black background&#10;&#10;Description automatically generated">
            <a:extLst>
              <a:ext uri="{FF2B5EF4-FFF2-40B4-BE49-F238E27FC236}">
                <a16:creationId xmlns:a16="http://schemas.microsoft.com/office/drawing/2014/main" id="{078FE2E5-5D9B-D906-CB3D-9CADB5D2E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83" y="-1103586"/>
            <a:ext cx="6630591" cy="905991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D666931-79BE-511A-F0A7-644A547095A0}"/>
              </a:ext>
            </a:extLst>
          </p:cNvPr>
          <p:cNvSpPr txBox="1">
            <a:spLocks/>
          </p:cNvSpPr>
          <p:nvPr/>
        </p:nvSpPr>
        <p:spPr>
          <a:xfrm>
            <a:off x="5758302" y="618762"/>
            <a:ext cx="5854513" cy="51830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000" b="1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/>
              </a:rPr>
              <a:t>These issues were reported to Parliament</a:t>
            </a:r>
            <a:endParaRPr lang="en-AU" sz="200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GB" sz="20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Qualification matter 1</a:t>
            </a:r>
            <a:r>
              <a:rPr lang="en-GB" sz="20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:</a:t>
            </a:r>
            <a:r>
              <a:rPr lang="en-GB" sz="240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/>
              </a:rPr>
              <a:t> </a:t>
            </a:r>
            <a:br>
              <a:rPr lang="en-GB" sz="2400">
                <a:latin typeface="+mj-lt"/>
                <a:ea typeface="Times New Roman" panose="02020603050405020304" pitchFamily="18" charset="0"/>
                <a:cs typeface="Times New Roman"/>
              </a:rPr>
            </a:br>
            <a:r>
              <a:rPr lang="en-GB" sz="14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inability to obtain sufficient appropriate audit evidence to support the </a:t>
            </a:r>
            <a:r>
              <a:rPr lang="en-GB" sz="140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/>
              </a:rPr>
              <a:t>amounts recorded in the state accounts</a:t>
            </a:r>
            <a:r>
              <a:rPr lang="en-GB" sz="14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 relating to the Catholic Metropolitan Cemeteries Trust (CMCT)</a:t>
            </a:r>
            <a:endParaRPr lang="en-AU" sz="140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GB" sz="160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GB" sz="20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Qualification matter 2:</a:t>
            </a:r>
            <a:r>
              <a:rPr lang="en-GB" sz="2000" b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/>
              </a:rPr>
              <a:t> </a:t>
            </a:r>
            <a:br>
              <a:rPr lang="en-GB" sz="2400" b="1">
                <a:latin typeface="+mj-lt"/>
                <a:ea typeface="Times New Roman" panose="02020603050405020304" pitchFamily="18" charset="0"/>
                <a:cs typeface="Times New Roman"/>
              </a:rPr>
            </a:br>
            <a:r>
              <a:rPr lang="en-GB" sz="140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/>
              </a:rPr>
              <a:t>inability</a:t>
            </a:r>
            <a:r>
              <a:rPr lang="en-GB" sz="14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/>
              </a:rPr>
              <a:t> to obtain sufficient appropriate audit evidence to support the </a:t>
            </a:r>
            <a:r>
              <a:rPr lang="en-AU" sz="1400">
                <a:solidFill>
                  <a:schemeClr val="bg1"/>
                </a:solidFill>
                <a:effectLst/>
                <a:latin typeface="+mj-lt"/>
                <a:ea typeface="Calibri"/>
                <a:cs typeface="Times New Roman"/>
              </a:rPr>
              <a:t>non‑land assets, liabilities, income and expenses of Statutory Land Managers (SLMs) and Commons Trusts (CTs) that have not been recognised in the state accounts</a:t>
            </a:r>
            <a:endParaRPr lang="en-AU" sz="1400">
              <a:solidFill>
                <a:schemeClr val="bg1"/>
              </a:solidFill>
              <a:cs typeface="Arial" panose="020B0604020202020204"/>
            </a:endParaRPr>
          </a:p>
          <a:p>
            <a:pPr>
              <a:defRPr/>
            </a:pPr>
            <a:endParaRPr lang="en-US" sz="240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b="1">
              <a:solidFill>
                <a:schemeClr val="bg1"/>
              </a:solidFill>
              <a:latin typeface="+mj-lt"/>
              <a:cs typeface="Times New Roman"/>
            </a:endParaRPr>
          </a:p>
          <a:p>
            <a:pPr>
              <a:defRPr/>
            </a:pPr>
            <a:endParaRPr lang="en-US"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93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square with black lines&#10;&#10;Description automatically generated">
            <a:extLst>
              <a:ext uri="{FF2B5EF4-FFF2-40B4-BE49-F238E27FC236}">
                <a16:creationId xmlns:a16="http://schemas.microsoft.com/office/drawing/2014/main" id="{B46EFA3E-6489-6373-3EB7-00744BDD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910" y="-118942"/>
            <a:ext cx="6195581" cy="70541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4B2FAD-6789-1712-C3D9-5279957D14F7}"/>
              </a:ext>
            </a:extLst>
          </p:cNvPr>
          <p:cNvSpPr txBox="1"/>
          <p:nvPr/>
        </p:nvSpPr>
        <p:spPr>
          <a:xfrm>
            <a:off x="415685" y="321469"/>
            <a:ext cx="5310860" cy="18107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cs typeface="Arial" panose="020B0604020202020204"/>
              </a:rPr>
              <a:t>Learnings from qualifications</a:t>
            </a:r>
          </a:p>
          <a:p>
            <a:pPr>
              <a:lnSpc>
                <a:spcPct val="150000"/>
              </a:lnSpc>
            </a:pPr>
            <a:endParaRPr lang="en-US">
              <a:solidFill>
                <a:schemeClr val="bg1"/>
              </a:solidFill>
              <a:cs typeface="Arial" panose="020B0604020202020204"/>
            </a:endParaRPr>
          </a:p>
        </p:txBody>
      </p:sp>
      <p:pic>
        <p:nvPicPr>
          <p:cNvPr id="17" name="Picture 16" descr="A white light bulb with a brain inside&#10;&#10;Description automatically generated">
            <a:extLst>
              <a:ext uri="{FF2B5EF4-FFF2-40B4-BE49-F238E27FC236}">
                <a16:creationId xmlns:a16="http://schemas.microsoft.com/office/drawing/2014/main" id="{3ADBE855-2CC0-09C5-0DA2-6419C1A86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48" y="2411337"/>
            <a:ext cx="3583219" cy="3755097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70003BA-72A7-D4BD-2F17-3A69DB522926}"/>
              </a:ext>
            </a:extLst>
          </p:cNvPr>
          <p:cNvSpPr txBox="1">
            <a:spLocks/>
          </p:cNvSpPr>
          <p:nvPr/>
        </p:nvSpPr>
        <p:spPr>
          <a:xfrm>
            <a:off x="6344519" y="1226009"/>
            <a:ext cx="5667778" cy="46673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/>
              <a:t>Preparer's role – timely response to issues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Active listening by all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Role of public service to ensure compliance with law 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Provision of all information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Governance processes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Active constructive consultation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Role of Parliament and PAC 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AU" sz="1600">
                <a:latin typeface="Arial"/>
                <a:ea typeface="Calibri"/>
                <a:cs typeface="Arial"/>
              </a:rPr>
              <a:t>Maintaining objectivity, independence and resilience</a:t>
            </a:r>
            <a:endParaRPr lang="en-AU" sz="1600">
              <a:ea typeface="Calibri"/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/>
              <a:t>Reflective view on assessment of risk and materiality</a:t>
            </a:r>
            <a:endParaRPr lang="en-US" sz="1600"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en-US" sz="1400"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en-US" sz="1400">
              <a:cs typeface="Arial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20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013D0-7736-D141-A07F-A3D298DA13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AU" sz="3600" b="1"/>
              <a:t>Questions</a:t>
            </a:r>
            <a:r>
              <a:rPr lang="en-AU"/>
              <a:t> </a:t>
            </a:r>
            <a:endParaRPr lang="en-AU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8B8D3-7DBF-463B-9214-7DA4500C0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244C7B-5952-024C-B106-7DB1FBBDA110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4477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udit Office PPT Template 2019">
      <a:dk1>
        <a:srgbClr val="3B3737"/>
      </a:dk1>
      <a:lt1>
        <a:srgbClr val="FFFFFF"/>
      </a:lt1>
      <a:dk2>
        <a:srgbClr val="393634"/>
      </a:dk2>
      <a:lt2>
        <a:srgbClr val="FFFFFF"/>
      </a:lt2>
      <a:accent1>
        <a:srgbClr val="D14340"/>
      </a:accent1>
      <a:accent2>
        <a:srgbClr val="DEB260"/>
      </a:accent2>
      <a:accent3>
        <a:srgbClr val="606481"/>
      </a:accent3>
      <a:accent4>
        <a:srgbClr val="6C4442"/>
      </a:accent4>
      <a:accent5>
        <a:srgbClr val="393634"/>
      </a:accent5>
      <a:accent6>
        <a:srgbClr val="F4F4F4"/>
      </a:accent6>
      <a:hlink>
        <a:srgbClr val="393634"/>
      </a:hlink>
      <a:folHlink>
        <a:srgbClr val="39363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O PowerPoint Template" ma:contentTypeID="0x010100255AA5DE0E8CD74DA0D9F37107A873B400BD1586767B44D64F85C5362F8916B8C7" ma:contentTypeVersion="2750" ma:contentTypeDescription="Power Point Template content type" ma:contentTypeScope="" ma:versionID="bf166091d34e707c613c8335e3c57b74">
  <xsd:schema xmlns:xsd="http://www.w3.org/2001/XMLSchema" xmlns:xs="http://www.w3.org/2001/XMLSchema" xmlns:p="http://schemas.microsoft.com/office/2006/metadata/properties" xmlns:ns2="4f1f86c9-814a-40c0-abad-170505ea39eb" xmlns:ns3="97dae02e-19da-44ad-b147-e76bdfd8425c" targetNamespace="http://schemas.microsoft.com/office/2006/metadata/properties" ma:root="true" ma:fieldsID="014e4d4a409100dc5e4fbcb8c1762c55" ns2:_="" ns3:_="">
    <xsd:import namespace="4f1f86c9-814a-40c0-abad-170505ea39eb"/>
    <xsd:import namespace="97dae02e-19da-44ad-b147-e76bdfd8425c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ocument_x0020_Status" minOccurs="0"/>
                <xsd:element ref="ns3:i0f84bba906045b4af568ee102a52dcb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1f86c9-814a-40c0-abad-170505ea39eb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hidden="true" ma:list="{260e7bd9-e1c7-4fd5-a53a-4910df62814f}" ma:internalName="TaxCatchAll" ma:showField="CatchAllData" ma:web="97dae02e-19da-44ad-b147-e76bdfd842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hidden="true" ma:list="{260e7bd9-e1c7-4fd5-a53a-4910df62814f}" ma:internalName="TaxCatchAllLabel" ma:readOnly="true" ma:showField="CatchAllDataLabel" ma:web="97dae02e-19da-44ad-b147-e76bdfd842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_x0020_Status" ma:index="9" nillable="true" ma:displayName="Document Status" ma:default="" ma:format="Dropdown" ma:internalName="Document_x0020_Status">
      <xsd:simpleType>
        <xsd:restriction base="dms:Choice">
          <xsd:enumeration value="draft"/>
          <xsd:enumeration value="final/current"/>
          <xsd:enumeration value="obsole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ae02e-19da-44ad-b147-e76bdfd8425c" elementFormDefault="qualified">
    <xsd:import namespace="http://schemas.microsoft.com/office/2006/documentManagement/types"/>
    <xsd:import namespace="http://schemas.microsoft.com/office/infopath/2007/PartnerControls"/>
    <xsd:element name="i0f84bba906045b4af568ee102a52dcb" ma:index="13" nillable="true" ma:taxonomy="true" ma:internalName="i0f84bba906045b4af568ee102a52dcb" ma:taxonomyFieldName="RevIMBCS" ma:displayName="BCS (Admin Use Only)" ma:indexed="true" ma:default="4;#BCS to be confirmed|72ce0b62-7504-4512-b5ff-3e6060afc279" ma:fieldId="{20f84bba-9060-45b4-af56-8ee102a52dcb}" ma:sspId="d1737810-39fd-443c-95e5-e8080f20a85c" ma:termSetId="880af2fa-1c1e-4b64-a8cf-998589237e4b" ma:anchorId="6ec6bf73-02c4-47ec-a497-b7955ed8957b" ma:open="false" ma:isKeyword="false">
      <xsd:complexType>
        <xsd:sequence>
          <xsd:element ref="pc:Terms" minOccurs="0" maxOccurs="1"/>
        </xsd:sequence>
      </xsd:complex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3" ma:displayName="Title"/>
        <xsd:element ref="dc:subject" minOccurs="0" maxOccurs="1"/>
        <xsd:element ref="dc:description" minOccurs="0" maxOccurs="1" ma:index="11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metadata xmlns="http://www.objective.com/ecm/document/metadata/4A3DA1AEBBA04EABBD37CE9141504FCB" version="1.0.0">
  <systemFields>
    <field name="Objective-Id">
      <value order="0">A1078271</value>
    </field>
    <field name="Objective-Title">
      <value order="0">Session 06 - Bola Oyetunji - NSW AG</value>
    </field>
    <field name="Objective-Description">
      <value order="0"/>
    </field>
    <field name="Objective-CreationStamp">
      <value order="0">2024-04-17T01:15:05Z</value>
    </field>
    <field name="Objective-IsApproved">
      <value order="0">false</value>
    </field>
    <field name="Objective-IsPublished">
      <value order="0">true</value>
    </field>
    <field name="Objective-DatePublished">
      <value order="0">2024-04-17T01:15:21Z</value>
    </field>
    <field name="Objective-ModificationStamp">
      <value order="0">2024-04-17T01:15:21Z</value>
    </field>
    <field name="Objective-Owner">
      <value order="0">Martin, Marie</value>
    </field>
    <field name="Objective-Path">
      <value order="0">Parliament of Western Australia:Legislative Assembly:Parliamentary Committees:(PAC) 41st Parl:ACPAC:2024 Conference:Presentations:PowerPoints</value>
    </field>
    <field name="Objective-Parent">
      <value order="0">PowerPoints</value>
    </field>
    <field name="Objective-State">
      <value order="0">Published</value>
    </field>
    <field name="Objective-VersionId">
      <value order="0">vA2035161</value>
    </field>
    <field name="Objective-Version">
      <value order="0">1.0</value>
    </field>
    <field name="Objective-VersionNumber">
      <value order="0">2</value>
    </field>
    <field name="Objective-VersionComment">
      <value order="0">Version 2</value>
    </field>
    <field name="Objective-FileNumber">
      <value order="0"/>
    </field>
    <field name="Objective-Classification">
      <value order="0"/>
    </field>
    <field name="Objective-Caveats">
      <value order="0"/>
    </field>
  </systemFields>
  <catalogues>
    <catalogue name="DLA Document - Notice Paper Type Catalogue" type="type" ori="id:cA34">
      <field name="Objective-Parliament">
        <value order="0">41</value>
      </field>
      <field name="Objective-Sitting Date">
        <value order="0"/>
      </field>
      <field name="Objective-Notice Paper Number">
        <value order="0"/>
      </field>
    </catalogue>
  </catalogues>
</metadat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1f86c9-814a-40c0-abad-170505ea39eb">
      <Value>8</Value>
    </TaxCatchAll>
    <Document_x0020_Status xmlns="4f1f86c9-814a-40c0-abad-170505ea39eb" xsi:nil="true"/>
    <_dlc_DocId xmlns="97dae02e-19da-44ad-b147-e76bdfd8425c">R008-2124742775-3063</_dlc_DocId>
    <_dlc_DocIdUrl xmlns="97dae02e-19da-44ad-b147-e76bdfd8425c">
      <Url>https://auditnsw.sharepoint.com/sites/008/_layouts/15/DocIdRedir.aspx?ID=R008-2124742775-3063</Url>
      <Description>R008-2124742775-3063</Description>
    </_dlc_DocIdUrl>
    <i0f84bba906045b4af568ee102a52dcb xmlns="97dae02e-19da-44ad-b147-e76bdfd842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Compliance, implementation, reviews, audit-not significant</TermName>
          <TermId xmlns="http://schemas.microsoft.com/office/infopath/2007/PartnerControls">e2ba59f9-d0f8-424b-9947-cf95cc17fa5d</TermId>
        </TermInfo>
      </Terms>
    </i0f84bba906045b4af568ee102a52dcb>
    <_dlc_DocIdPersistId xmlns="97dae02e-19da-44ad-b147-e76bdfd8425c">false</_dlc_DocIdPersistId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haredContentType xmlns="Microsoft.SharePoint.Taxonomy.ContentTypeSync" SourceId="d1737810-39fd-443c-95e5-e8080f20a85c" ContentTypeId="0x010100255AA5DE0E8CD74DA0D9F37107A873B4" PreviousValue="true"/>
</file>

<file path=customXml/itemProps1.xml><?xml version="1.0" encoding="utf-8"?>
<ds:datastoreItem xmlns:ds="http://schemas.openxmlformats.org/officeDocument/2006/customXml" ds:itemID="{35641A8B-BFBD-40A0-9527-4CC4B60E3919}">
  <ds:schemaRefs>
    <ds:schemaRef ds:uri="http://schemas.microsoft.com/sharepoint/event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506E5FEA-598D-40FE-8EE0-3FC121BE39B8}">
  <ds:schemaRefs>
    <ds:schemaRef ds:uri="4f1f86c9-814a-40c0-abad-170505ea39eb"/>
    <ds:schemaRef ds:uri="97dae02e-19da-44ad-b147-e76bdfd842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4A3DA1AEBBA04EABBD37CE9141504FCB"/>
  </ds:schemaRefs>
</ds:datastoreItem>
</file>

<file path=customXml/itemProps4.xml><?xml version="1.0" encoding="utf-8"?>
<ds:datastoreItem xmlns:ds="http://schemas.openxmlformats.org/officeDocument/2006/customXml" ds:itemID="{82038238-1093-4668-839B-58CC6DFF6CEA}">
  <ds:schemaRefs>
    <ds:schemaRef ds:uri="4f1f86c9-814a-40c0-abad-170505ea39eb"/>
    <ds:schemaRef ds:uri="97dae02e-19da-44ad-b147-e76bdfd842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F53F49E7-F7F1-4E89-853B-9A384E236E52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211CC7DB-184B-4674-8A68-B62ADD51F191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375</Words>
  <Application>Microsoft Office PowerPoint</Application>
  <PresentationFormat>Widescreen</PresentationFormat>
  <Paragraphs>56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Courier New</vt:lpstr>
      <vt:lpstr>Office Theme</vt:lpstr>
      <vt:lpstr>PowerPoint Presentation</vt:lpstr>
      <vt:lpstr>Acknowledgement of Country</vt:lpstr>
      <vt:lpstr>PowerPoint Presentation</vt:lpstr>
      <vt:lpstr>Materiality and impact of audit risk</vt:lpstr>
      <vt:lpstr>Qualification matters impacting audit opinion on the 2022-23 NSW state accounts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dc:creator>Alex Jamieson</dc:creator>
  <cp:lastModifiedBy>Martin, Marie</cp:lastModifiedBy>
  <cp:revision>3</cp:revision>
  <dcterms:created xsi:type="dcterms:W3CDTF">2019-06-25T02:09:21Z</dcterms:created>
  <dcterms:modified xsi:type="dcterms:W3CDTF">2024-04-18T09:28:17Z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0x010100255AA5DE0E8CD74DA0D9F37107A873B400BD1586767B44D64F85C5362F8916B8C7</vt:lpwstr>
  </property>
  <property fmtid="{D5CDD505-2E9C-101B-9397-08002B2CF9AE}" pid="3" name="MM_Sector">
    <vt:lpwstr/>
  </property>
  <property fmtid="{D5CDD505-2E9C-101B-9397-08002B2CF9AE}" pid="4" name="MM_Year">
    <vt:lpwstr/>
  </property>
  <property fmtid="{D5CDD505-2E9C-101B-9397-08002B2CF9AE}" pid="5" name="MM_DocumentType">
    <vt:lpwstr/>
  </property>
  <property fmtid="{D5CDD505-2E9C-101B-9397-08002B2CF9AE}" pid="6" name="MM_Department">
    <vt:lpwstr/>
  </property>
  <property fmtid="{D5CDD505-2E9C-101B-9397-08002B2CF9AE}" pid="7" name="MSIP_Label_a46f67ae-dfac-401b-91ab-cc1754e1ae3d_Enabled">
    <vt:lpwstr>true</vt:lpwstr>
  </property>
  <property fmtid="{D5CDD505-2E9C-101B-9397-08002B2CF9AE}" pid="8" name="MSIP_Label_a46f67ae-dfac-401b-91ab-cc1754e1ae3d_SetDate">
    <vt:lpwstr>2022-04-26T05:02:00Z</vt:lpwstr>
  </property>
  <property fmtid="{D5CDD505-2E9C-101B-9397-08002B2CF9AE}" pid="9" name="MSIP_Label_a46f67ae-dfac-401b-91ab-cc1754e1ae3d_Method">
    <vt:lpwstr>Privileged</vt:lpwstr>
  </property>
  <property fmtid="{D5CDD505-2E9C-101B-9397-08002B2CF9AE}" pid="10" name="MSIP_Label_a46f67ae-dfac-401b-91ab-cc1754e1ae3d_Name">
    <vt:lpwstr>Unclassified</vt:lpwstr>
  </property>
  <property fmtid="{D5CDD505-2E9C-101B-9397-08002B2CF9AE}" pid="11" name="MSIP_Label_a46f67ae-dfac-401b-91ab-cc1754e1ae3d_SiteId">
    <vt:lpwstr>e0a86191-40f5-4bef-baca-17f641d765a8</vt:lpwstr>
  </property>
  <property fmtid="{D5CDD505-2E9C-101B-9397-08002B2CF9AE}" pid="12" name="MSIP_Label_a46f67ae-dfac-401b-91ab-cc1754e1ae3d_ActionId">
    <vt:lpwstr>03cf0a42-867b-4325-97a2-b7babb1e6531</vt:lpwstr>
  </property>
  <property fmtid="{D5CDD505-2E9C-101B-9397-08002B2CF9AE}" pid="13" name="MSIP_Label_a46f67ae-dfac-401b-91ab-cc1754e1ae3d_ContentBits">
    <vt:lpwstr>0</vt:lpwstr>
  </property>
  <property fmtid="{D5CDD505-2E9C-101B-9397-08002B2CF9AE}" pid="14" name="X-Protective-Marking">
    <vt:lpwstr> VER=2018.1, NS=gov.au, SEC=UNOFFICIAL</vt:lpwstr>
  </property>
  <property fmtid="{D5CDD505-2E9C-101B-9397-08002B2CF9AE}" pid="15" name="MediaServiceImageTags">
    <vt:lpwstr/>
  </property>
  <property fmtid="{D5CDD505-2E9C-101B-9397-08002B2CF9AE}" pid="16" name="_dlc_DocIdItemGuid">
    <vt:lpwstr>8d82ede4-d447-47cc-9145-d0715b26eb6c</vt:lpwstr>
  </property>
  <property fmtid="{D5CDD505-2E9C-101B-9397-08002B2CF9AE}" pid="17" name="xd_ProgID">
    <vt:lpwstr/>
  </property>
  <property fmtid="{D5CDD505-2E9C-101B-9397-08002B2CF9AE}" pid="18" name="ComplianceAssetId">
    <vt:lpwstr/>
  </property>
  <property fmtid="{D5CDD505-2E9C-101B-9397-08002B2CF9AE}" pid="19" name="TemplateUrl">
    <vt:lpwstr/>
  </property>
  <property fmtid="{D5CDD505-2E9C-101B-9397-08002B2CF9AE}" pid="20" name="RevIMBCS">
    <vt:lpwstr>8;#Compliance, implementation, reviews, audit-not significant|e2ba59f9-d0f8-424b-9947-cf95cc17fa5d</vt:lpwstr>
  </property>
  <property fmtid="{D5CDD505-2E9C-101B-9397-08002B2CF9AE}" pid="21" name="_ExtendedDescription">
    <vt:lpwstr/>
  </property>
  <property fmtid="{D5CDD505-2E9C-101B-9397-08002B2CF9AE}" pid="22" name="TriggerFlowInfo">
    <vt:lpwstr/>
  </property>
  <property fmtid="{D5CDD505-2E9C-101B-9397-08002B2CF9AE}" pid="23" name="xd_Signature">
    <vt:bool>false</vt:bool>
  </property>
  <property fmtid="{D5CDD505-2E9C-101B-9397-08002B2CF9AE}" pid="24" name="bb41260dceff475fb9c4139b789921ad">
    <vt:lpwstr/>
  </property>
  <property fmtid="{D5CDD505-2E9C-101B-9397-08002B2CF9AE}" pid="25" name="ff43260f35bb44e38cae833208014e6b">
    <vt:lpwstr/>
  </property>
  <property fmtid="{D5CDD505-2E9C-101B-9397-08002B2CF9AE}" pid="26" name="od012ec9106f434db77876d4dc0ea6ef">
    <vt:lpwstr/>
  </property>
  <property fmtid="{D5CDD505-2E9C-101B-9397-08002B2CF9AE}" pid="27" name="mb1e6a0b65614eec82721b17f18da191">
    <vt:lpwstr/>
  </property>
  <property fmtid="{D5CDD505-2E9C-101B-9397-08002B2CF9AE}" pid="28" name="Financial year">
    <vt:lpwstr>2024</vt:lpwstr>
  </property>
  <property fmtid="{D5CDD505-2E9C-101B-9397-08002B2CF9AE}" pid="29" name="FA client code">
    <vt:lpwstr>FA0551</vt:lpwstr>
  </property>
  <property fmtid="{D5CDD505-2E9C-101B-9397-08002B2CF9AE}" pid="30" name="SharedWithUsers">
    <vt:lpwstr>2343;#Eyvette Tea;#2550;#OPEN Service Desk;#2263;#Chris Harper;#23;#Renee O'Kane;#51;#Nathan Carter;#137;#Renee Meimaroglou;#86;#Rochele Antolin;#108;#Vanessa Gill;#146;#Kim Gallagher</vt:lpwstr>
  </property>
  <property fmtid="{D5CDD505-2E9C-101B-9397-08002B2CF9AE}" pid="31" name="Objective-Id">
    <vt:lpwstr>A1078271</vt:lpwstr>
  </property>
  <property fmtid="{D5CDD505-2E9C-101B-9397-08002B2CF9AE}" pid="32" name="Objective-Title">
    <vt:lpwstr>Session 06 - Bola Oyetunji - NSW AG</vt:lpwstr>
  </property>
  <property fmtid="{D5CDD505-2E9C-101B-9397-08002B2CF9AE}" pid="33" name="Objective-Description">
    <vt:lpwstr/>
  </property>
  <property fmtid="{D5CDD505-2E9C-101B-9397-08002B2CF9AE}" pid="34" name="Objective-CreationStamp">
    <vt:filetime>2024-04-17T01:15:05Z</vt:filetime>
  </property>
  <property fmtid="{D5CDD505-2E9C-101B-9397-08002B2CF9AE}" pid="35" name="Objective-IsApproved">
    <vt:bool>false</vt:bool>
  </property>
  <property fmtid="{D5CDD505-2E9C-101B-9397-08002B2CF9AE}" pid="36" name="Objective-IsPublished">
    <vt:bool>true</vt:bool>
  </property>
  <property fmtid="{D5CDD505-2E9C-101B-9397-08002B2CF9AE}" pid="37" name="Objective-DatePublished">
    <vt:filetime>2024-04-17T01:15:21Z</vt:filetime>
  </property>
  <property fmtid="{D5CDD505-2E9C-101B-9397-08002B2CF9AE}" pid="38" name="Objective-ModificationStamp">
    <vt:filetime>2024-04-17T01:15:21Z</vt:filetime>
  </property>
  <property fmtid="{D5CDD505-2E9C-101B-9397-08002B2CF9AE}" pid="39" name="Objective-Owner">
    <vt:lpwstr>Martin, Marie</vt:lpwstr>
  </property>
  <property fmtid="{D5CDD505-2E9C-101B-9397-08002B2CF9AE}" pid="40" name="Objective-Path">
    <vt:lpwstr>Parliament of Western Australia:Legislative Assembly:Parliamentary Committees:(PAC) 41st Parl:ACPAC:2024 Conference:Presentations:PowerPoints</vt:lpwstr>
  </property>
  <property fmtid="{D5CDD505-2E9C-101B-9397-08002B2CF9AE}" pid="41" name="Objective-Parent">
    <vt:lpwstr>PowerPoints</vt:lpwstr>
  </property>
  <property fmtid="{D5CDD505-2E9C-101B-9397-08002B2CF9AE}" pid="42" name="Objective-State">
    <vt:lpwstr>Published</vt:lpwstr>
  </property>
  <property fmtid="{D5CDD505-2E9C-101B-9397-08002B2CF9AE}" pid="43" name="Objective-VersionId">
    <vt:lpwstr>vA2035161</vt:lpwstr>
  </property>
  <property fmtid="{D5CDD505-2E9C-101B-9397-08002B2CF9AE}" pid="44" name="Objective-Version">
    <vt:lpwstr>1.0</vt:lpwstr>
  </property>
  <property fmtid="{D5CDD505-2E9C-101B-9397-08002B2CF9AE}" pid="45" name="Objective-VersionNumber">
    <vt:r8>2</vt:r8>
  </property>
  <property fmtid="{D5CDD505-2E9C-101B-9397-08002B2CF9AE}" pid="46" name="Objective-VersionComment">
    <vt:lpwstr>Version 2</vt:lpwstr>
  </property>
  <property fmtid="{D5CDD505-2E9C-101B-9397-08002B2CF9AE}" pid="47" name="Objective-FileNumber">
    <vt:lpwstr/>
  </property>
  <property fmtid="{D5CDD505-2E9C-101B-9397-08002B2CF9AE}" pid="48" name="Objective-Classification">
    <vt:lpwstr/>
  </property>
  <property fmtid="{D5CDD505-2E9C-101B-9397-08002B2CF9AE}" pid="49" name="Objective-Caveats">
    <vt:lpwstr/>
  </property>
  <property fmtid="{D5CDD505-2E9C-101B-9397-08002B2CF9AE}" pid="50" name="Objective-Parliament">
    <vt:lpwstr>41</vt:lpwstr>
  </property>
  <property fmtid="{D5CDD505-2E9C-101B-9397-08002B2CF9AE}" pid="51" name="Objective-Sitting Date">
    <vt:lpwstr/>
  </property>
  <property fmtid="{D5CDD505-2E9C-101B-9397-08002B2CF9AE}" pid="52" name="Objective-Notice Paper Number">
    <vt:lpwstr/>
  </property>
</Properties>
</file>